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media/image1.jpeg" ContentType="image/jpeg"/>
  <Override PartName="/ppt/media/image5.png" ContentType="image/png"/>
  <Override PartName="/ppt/media/image10.png" ContentType="image/png"/>
  <Override PartName="/ppt/media/image2.png" ContentType="image/png"/>
  <Override PartName="/ppt/media/image3.jpeg" ContentType="image/jpeg"/>
  <Override PartName="/ppt/media/image4.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713160" y="444960"/>
            <a:ext cx="7717320" cy="26546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81" name="PlaceHolder 2"/>
          <p:cNvSpPr>
            <a:spLocks noGrp="1"/>
          </p:cNvSpPr>
          <p:nvPr>
            <p:ph type="body"/>
          </p:nvPr>
        </p:nvSpPr>
        <p:spPr>
          <a:xfrm>
            <a:off x="457200" y="1203480"/>
            <a:ext cx="822924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83"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84"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713160" y="444960"/>
            <a:ext cx="7717320" cy="26546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88"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89"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90"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92"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93"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94" name="PlaceHolder 4"/>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96"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98" name="PlaceHolder 4"/>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00" name="PlaceHolder 2"/>
          <p:cNvSpPr>
            <a:spLocks noGrp="1"/>
          </p:cNvSpPr>
          <p:nvPr>
            <p:ph type="body"/>
          </p:nvPr>
        </p:nvSpPr>
        <p:spPr>
          <a:xfrm>
            <a:off x="457200" y="120348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01" name="PlaceHolder 3"/>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05"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06" name="PlaceHolder 5"/>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08" name="PlaceHolder 2"/>
          <p:cNvSpPr>
            <a:spLocks noGrp="1"/>
          </p:cNvSpPr>
          <p:nvPr>
            <p:ph type="body"/>
          </p:nvPr>
        </p:nvSpPr>
        <p:spPr>
          <a:xfrm>
            <a:off x="45720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09" name="PlaceHolder 3"/>
          <p:cNvSpPr>
            <a:spLocks noGrp="1"/>
          </p:cNvSpPr>
          <p:nvPr>
            <p:ph type="body"/>
          </p:nvPr>
        </p:nvSpPr>
        <p:spPr>
          <a:xfrm>
            <a:off x="323964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10" name="PlaceHolder 4"/>
          <p:cNvSpPr>
            <a:spLocks noGrp="1"/>
          </p:cNvSpPr>
          <p:nvPr>
            <p:ph type="body"/>
          </p:nvPr>
        </p:nvSpPr>
        <p:spPr>
          <a:xfrm>
            <a:off x="602208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11" name="PlaceHolder 5"/>
          <p:cNvSpPr>
            <a:spLocks noGrp="1"/>
          </p:cNvSpPr>
          <p:nvPr>
            <p:ph type="body"/>
          </p:nvPr>
        </p:nvSpPr>
        <p:spPr>
          <a:xfrm>
            <a:off x="45720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12" name="PlaceHolder 6"/>
          <p:cNvSpPr>
            <a:spLocks noGrp="1"/>
          </p:cNvSpPr>
          <p:nvPr>
            <p:ph type="body"/>
          </p:nvPr>
        </p:nvSpPr>
        <p:spPr>
          <a:xfrm>
            <a:off x="323964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13" name="PlaceHolder 7"/>
          <p:cNvSpPr>
            <a:spLocks noGrp="1"/>
          </p:cNvSpPr>
          <p:nvPr>
            <p:ph type="body"/>
          </p:nvPr>
        </p:nvSpPr>
        <p:spPr>
          <a:xfrm>
            <a:off x="602208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1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19" name="PlaceHolder 2"/>
          <p:cNvSpPr>
            <a:spLocks noGrp="1"/>
          </p:cNvSpPr>
          <p:nvPr>
            <p:ph type="body"/>
          </p:nvPr>
        </p:nvSpPr>
        <p:spPr>
          <a:xfrm>
            <a:off x="457200" y="1203480"/>
            <a:ext cx="822924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21"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22"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713160" y="444960"/>
            <a:ext cx="7717320" cy="26546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26"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27"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28"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30"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31"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32" name="PlaceHolder 4"/>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34"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35"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36" name="PlaceHolder 4"/>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38" name="PlaceHolder 2"/>
          <p:cNvSpPr>
            <a:spLocks noGrp="1"/>
          </p:cNvSpPr>
          <p:nvPr>
            <p:ph type="body"/>
          </p:nvPr>
        </p:nvSpPr>
        <p:spPr>
          <a:xfrm>
            <a:off x="457200" y="120348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39" name="PlaceHolder 3"/>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41"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3"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4" name="PlaceHolder 5"/>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46" name="PlaceHolder 2"/>
          <p:cNvSpPr>
            <a:spLocks noGrp="1"/>
          </p:cNvSpPr>
          <p:nvPr>
            <p:ph type="body"/>
          </p:nvPr>
        </p:nvSpPr>
        <p:spPr>
          <a:xfrm>
            <a:off x="45720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7" name="PlaceHolder 3"/>
          <p:cNvSpPr>
            <a:spLocks noGrp="1"/>
          </p:cNvSpPr>
          <p:nvPr>
            <p:ph type="body"/>
          </p:nvPr>
        </p:nvSpPr>
        <p:spPr>
          <a:xfrm>
            <a:off x="323964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8" name="PlaceHolder 4"/>
          <p:cNvSpPr>
            <a:spLocks noGrp="1"/>
          </p:cNvSpPr>
          <p:nvPr>
            <p:ph type="body"/>
          </p:nvPr>
        </p:nvSpPr>
        <p:spPr>
          <a:xfrm>
            <a:off x="602208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49" name="PlaceHolder 5"/>
          <p:cNvSpPr>
            <a:spLocks noGrp="1"/>
          </p:cNvSpPr>
          <p:nvPr>
            <p:ph type="body"/>
          </p:nvPr>
        </p:nvSpPr>
        <p:spPr>
          <a:xfrm>
            <a:off x="45720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50" name="PlaceHolder 6"/>
          <p:cNvSpPr>
            <a:spLocks noGrp="1"/>
          </p:cNvSpPr>
          <p:nvPr>
            <p:ph type="body"/>
          </p:nvPr>
        </p:nvSpPr>
        <p:spPr>
          <a:xfrm>
            <a:off x="323964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51" name="PlaceHolder 7"/>
          <p:cNvSpPr>
            <a:spLocks noGrp="1"/>
          </p:cNvSpPr>
          <p:nvPr>
            <p:ph type="body"/>
          </p:nvPr>
        </p:nvSpPr>
        <p:spPr>
          <a:xfrm>
            <a:off x="602208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5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57" name="PlaceHolder 2"/>
          <p:cNvSpPr>
            <a:spLocks noGrp="1"/>
          </p:cNvSpPr>
          <p:nvPr>
            <p:ph type="body"/>
          </p:nvPr>
        </p:nvSpPr>
        <p:spPr>
          <a:xfrm>
            <a:off x="457200" y="1203480"/>
            <a:ext cx="822924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60"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713160" y="444960"/>
            <a:ext cx="7717320" cy="26546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64"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65"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66"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68"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70" name="PlaceHolder 4"/>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72"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73"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74" name="PlaceHolder 4"/>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76" name="PlaceHolder 2"/>
          <p:cNvSpPr>
            <a:spLocks noGrp="1"/>
          </p:cNvSpPr>
          <p:nvPr>
            <p:ph type="body"/>
          </p:nvPr>
        </p:nvSpPr>
        <p:spPr>
          <a:xfrm>
            <a:off x="457200" y="120348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77" name="PlaceHolder 3"/>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2" name="PlaceHolder 5"/>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13160" y="444960"/>
            <a:ext cx="7717320" cy="26546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84" name="PlaceHolder 2"/>
          <p:cNvSpPr>
            <a:spLocks noGrp="1"/>
          </p:cNvSpPr>
          <p:nvPr>
            <p:ph type="body"/>
          </p:nvPr>
        </p:nvSpPr>
        <p:spPr>
          <a:xfrm>
            <a:off x="45720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5" name="PlaceHolder 3"/>
          <p:cNvSpPr>
            <a:spLocks noGrp="1"/>
          </p:cNvSpPr>
          <p:nvPr>
            <p:ph type="body"/>
          </p:nvPr>
        </p:nvSpPr>
        <p:spPr>
          <a:xfrm>
            <a:off x="323964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6" name="PlaceHolder 4"/>
          <p:cNvSpPr>
            <a:spLocks noGrp="1"/>
          </p:cNvSpPr>
          <p:nvPr>
            <p:ph type="body"/>
          </p:nvPr>
        </p:nvSpPr>
        <p:spPr>
          <a:xfrm>
            <a:off x="6022080" y="120348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7" name="PlaceHolder 5"/>
          <p:cNvSpPr>
            <a:spLocks noGrp="1"/>
          </p:cNvSpPr>
          <p:nvPr>
            <p:ph type="body"/>
          </p:nvPr>
        </p:nvSpPr>
        <p:spPr>
          <a:xfrm>
            <a:off x="45720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8" name="PlaceHolder 6"/>
          <p:cNvSpPr>
            <a:spLocks noGrp="1"/>
          </p:cNvSpPr>
          <p:nvPr>
            <p:ph type="body"/>
          </p:nvPr>
        </p:nvSpPr>
        <p:spPr>
          <a:xfrm>
            <a:off x="323964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9" name="PlaceHolder 7"/>
          <p:cNvSpPr>
            <a:spLocks noGrp="1"/>
          </p:cNvSpPr>
          <p:nvPr>
            <p:ph type="body"/>
          </p:nvPr>
        </p:nvSpPr>
        <p:spPr>
          <a:xfrm>
            <a:off x="6022080" y="2761920"/>
            <a:ext cx="26496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it-IT" sz="1400" spc="-1" strike="noStrike">
              <a:solidFill>
                <a:srgbClr val="000000"/>
              </a:solidFill>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13160" y="444960"/>
            <a:ext cx="7717320" cy="57240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it-IT" sz="1400" spc="-1" strike="noStrike">
              <a:solidFill>
                <a:srgbClr val="000000"/>
              </a:solidFill>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31440" y="1088280"/>
            <a:ext cx="5607000" cy="2379960"/>
          </a:xfrm>
          <a:prstGeom prst="rect">
            <a:avLst/>
          </a:prstGeom>
        </p:spPr>
        <p:txBody>
          <a:bodyPr tIns="91440" bIns="91440" anchor="ctr">
            <a:noAutofit/>
          </a:bodyPr>
          <a:p>
            <a:r>
              <a:rPr b="0" lang="it-IT" sz="5200" spc="-1" strike="noStrike">
                <a:solidFill>
                  <a:srgbClr val="000000"/>
                </a:solidFill>
                <a:latin typeface="Arial"/>
              </a:rPr>
              <a:t>Fai clic per modificare il formato del testo del titolo</a:t>
            </a:r>
            <a:endParaRPr b="0" lang="it-IT" sz="5200" spc="-1" strike="noStrike">
              <a:solidFill>
                <a:srgbClr val="000000"/>
              </a:solid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body"/>
          </p:nvPr>
        </p:nvSpPr>
        <p:spPr>
          <a:xfrm>
            <a:off x="713160" y="1152360"/>
            <a:ext cx="7717320" cy="3195720"/>
          </a:xfrm>
          <a:prstGeom prst="rect">
            <a:avLst/>
          </a:prstGeom>
        </p:spPr>
        <p:txBody>
          <a:bodyPr tIns="91440" bIns="91440">
            <a:noAutofit/>
          </a:bodyPr>
          <a:p>
            <a:pPr marL="432000" indent="-324000">
              <a:spcBef>
                <a:spcPts val="1417"/>
              </a:spcBef>
              <a:buClr>
                <a:srgbClr val="000000"/>
              </a:buClr>
              <a:buSzPct val="45000"/>
              <a:buFont typeface="Wingdings" charset="2"/>
              <a:buChar char=""/>
            </a:pPr>
            <a:r>
              <a:rPr b="0" lang="it-IT" sz="1000" spc="-1" strike="noStrike">
                <a:solidFill>
                  <a:srgbClr val="000000"/>
                </a:solidFill>
                <a:latin typeface="Arial"/>
              </a:rPr>
              <a:t>Fai clic per modificare il formato del testo della struttura</a:t>
            </a:r>
            <a:endParaRPr b="0" lang="it-IT" sz="1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000" spc="-1" strike="noStrike">
                <a:solidFill>
                  <a:srgbClr val="000000"/>
                </a:solidFill>
                <a:latin typeface="Arial"/>
              </a:rPr>
              <a:t>Secondo livello struttura</a:t>
            </a:r>
            <a:endParaRPr b="0" lang="it-IT" sz="1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000" spc="-1" strike="noStrike">
                <a:solidFill>
                  <a:srgbClr val="000000"/>
                </a:solidFill>
                <a:latin typeface="Arial"/>
              </a:rPr>
              <a:t>Terzo livello struttura</a:t>
            </a:r>
            <a:endParaRPr b="0" lang="it-IT" sz="1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000" spc="-1" strike="noStrike">
                <a:solidFill>
                  <a:srgbClr val="000000"/>
                </a:solidFill>
                <a:latin typeface="Arial"/>
              </a:rPr>
              <a:t>Quarto livello struttura</a:t>
            </a:r>
            <a:endParaRPr b="0" lang="it-IT" sz="1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1000" spc="-1" strike="noStrike">
                <a:solidFill>
                  <a:srgbClr val="000000"/>
                </a:solidFill>
                <a:latin typeface="Arial"/>
              </a:rPr>
              <a:t>Quinto livello struttura</a:t>
            </a:r>
            <a:endParaRPr b="0" lang="it-IT" sz="1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1000" spc="-1" strike="noStrike">
                <a:solidFill>
                  <a:srgbClr val="000000"/>
                </a:solidFill>
                <a:latin typeface="Arial"/>
              </a:rPr>
              <a:t>Sesto livello struttura</a:t>
            </a:r>
            <a:endParaRPr b="0" lang="it-IT" sz="1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1000" spc="-1" strike="noStrike">
                <a:solidFill>
                  <a:srgbClr val="000000"/>
                </a:solidFill>
                <a:latin typeface="Arial"/>
              </a:rPr>
              <a:t>Settimo livello struttura</a:t>
            </a:r>
            <a:endParaRPr b="0" lang="it-IT" sz="1000" spc="-1" strike="noStrike">
              <a:solidFill>
                <a:srgbClr val="000000"/>
              </a:solidFill>
              <a:latin typeface="Arial"/>
            </a:endParaRPr>
          </a:p>
        </p:txBody>
      </p:sp>
      <p:sp>
        <p:nvSpPr>
          <p:cNvPr id="39" name="PlaceHolder 2"/>
          <p:cNvSpPr>
            <a:spLocks noGrp="1"/>
          </p:cNvSpPr>
          <p:nvPr>
            <p:ph type="title"/>
          </p:nvPr>
        </p:nvSpPr>
        <p:spPr>
          <a:xfrm>
            <a:off x="713160" y="444960"/>
            <a:ext cx="7717320" cy="572400"/>
          </a:xfrm>
          <a:prstGeom prst="rect">
            <a:avLst/>
          </a:prstGeom>
        </p:spPr>
        <p:txBody>
          <a:bodyPr tIns="91440" bIns="91440">
            <a:noAutofit/>
          </a:bodyPr>
          <a:p>
            <a:r>
              <a:rPr b="0" lang="it-IT" sz="3300" spc="-1" strike="noStrike">
                <a:solidFill>
                  <a:srgbClr val="000000"/>
                </a:solidFill>
                <a:latin typeface="Arial"/>
              </a:rPr>
              <a:t>Fai clic per modificare il formato del testo del titolo</a:t>
            </a:r>
            <a:endParaRPr b="0" lang="it-IT" sz="33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713160" y="444960"/>
            <a:ext cx="7717320" cy="572400"/>
          </a:xfrm>
          <a:prstGeom prst="rect">
            <a:avLst/>
          </a:prstGeom>
        </p:spPr>
        <p:txBody>
          <a:bodyPr tIns="91440" bIns="91440">
            <a:noAutofit/>
          </a:bodyPr>
          <a:p>
            <a:r>
              <a:rPr b="0" lang="it-IT" sz="3300" spc="-1" strike="noStrike">
                <a:solidFill>
                  <a:srgbClr val="000000"/>
                </a:solidFill>
                <a:latin typeface="Arial"/>
              </a:rPr>
              <a:t>Fai clic per modificare il formato del testo del titolo</a:t>
            </a:r>
            <a:endParaRPr b="0" lang="it-IT" sz="3300" spc="-1" strike="noStrike">
              <a:solidFill>
                <a:srgbClr val="000000"/>
              </a:solidFill>
              <a:latin typeface="Arial"/>
            </a:endParaRPr>
          </a:p>
        </p:txBody>
      </p:sp>
      <p:sp>
        <p:nvSpPr>
          <p:cNvPr id="77"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713520" y="444960"/>
            <a:ext cx="7717320" cy="572400"/>
          </a:xfrm>
          <a:prstGeom prst="rect">
            <a:avLst/>
          </a:prstGeom>
        </p:spPr>
        <p:txBody>
          <a:bodyPr tIns="91440" bIns="91440">
            <a:noAutofit/>
          </a:bodyPr>
          <a:p>
            <a:r>
              <a:rPr b="0" lang="it-IT" sz="3300" spc="-1" strike="noStrike">
                <a:solidFill>
                  <a:srgbClr val="000000"/>
                </a:solidFill>
                <a:latin typeface="Arial"/>
              </a:rPr>
              <a:t>Fai clic per modificare il formato del testo del titolo</a:t>
            </a:r>
            <a:endParaRPr b="0" lang="it-IT" sz="3300" spc="-1" strike="noStrike">
              <a:solidFill>
                <a:srgbClr val="000000"/>
              </a:solidFill>
              <a:latin typeface="Arial"/>
            </a:endParaRPr>
          </a:p>
        </p:txBody>
      </p:sp>
      <p:sp>
        <p:nvSpPr>
          <p:cNvPr id="11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713160" y="444960"/>
            <a:ext cx="7717320" cy="572400"/>
          </a:xfrm>
          <a:prstGeom prst="rect">
            <a:avLst/>
          </a:prstGeom>
        </p:spPr>
        <p:txBody>
          <a:bodyPr tIns="91440" bIns="91440">
            <a:noAutofit/>
          </a:bodyPr>
          <a:p>
            <a:r>
              <a:rPr b="0" lang="it-IT" sz="3300" spc="-1" strike="noStrike">
                <a:solidFill>
                  <a:srgbClr val="000000"/>
                </a:solidFill>
                <a:latin typeface="Arial"/>
              </a:rPr>
              <a:t>Fai clic per modificare il formato del testo del titolo</a:t>
            </a:r>
            <a:endParaRPr b="0" lang="it-IT" sz="3300" spc="-1" strike="noStrike">
              <a:solidFill>
                <a:srgbClr val="000000"/>
              </a:solidFill>
              <a:latin typeface="Arial"/>
            </a:endParaRPr>
          </a:p>
        </p:txBody>
      </p:sp>
      <p:sp>
        <p:nvSpPr>
          <p:cNvPr id="153"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Immagine 1" descr=""/>
          <p:cNvPicPr/>
          <p:nvPr/>
        </p:nvPicPr>
        <p:blipFill>
          <a:blip r:embed="rId1"/>
          <a:stretch/>
        </p:blipFill>
        <p:spPr>
          <a:xfrm>
            <a:off x="3574080" y="0"/>
            <a:ext cx="5569560" cy="5146560"/>
          </a:xfrm>
          <a:prstGeom prst="rect">
            <a:avLst/>
          </a:prstGeom>
          <a:ln>
            <a:noFill/>
          </a:ln>
        </p:spPr>
      </p:pic>
      <p:sp>
        <p:nvSpPr>
          <p:cNvPr id="191" name="CustomShape 1"/>
          <p:cNvSpPr/>
          <p:nvPr/>
        </p:nvSpPr>
        <p:spPr>
          <a:xfrm>
            <a:off x="0" y="1280160"/>
            <a:ext cx="5814000" cy="2844360"/>
          </a:xfrm>
          <a:prstGeom prst="rect">
            <a:avLst/>
          </a:prstGeom>
          <a:solidFill>
            <a:srgbClr val="c00000">
              <a:alpha val="75000"/>
            </a:srgbClr>
          </a:solidFill>
          <a:ln>
            <a:noFill/>
          </a:ln>
        </p:spPr>
        <p:style>
          <a:lnRef idx="0"/>
          <a:fillRef idx="0"/>
          <a:effectRef idx="0"/>
          <a:fontRef idx="minor"/>
        </p:style>
      </p:sp>
      <p:sp>
        <p:nvSpPr>
          <p:cNvPr id="192" name="TextShape 2"/>
          <p:cNvSpPr txBox="1"/>
          <p:nvPr/>
        </p:nvSpPr>
        <p:spPr>
          <a:xfrm>
            <a:off x="631440" y="1557720"/>
            <a:ext cx="5182560" cy="846360"/>
          </a:xfrm>
          <a:prstGeom prst="rect">
            <a:avLst/>
          </a:prstGeom>
          <a:noFill/>
          <a:ln>
            <a:noFill/>
          </a:ln>
        </p:spPr>
        <p:txBody>
          <a:bodyPr tIns="91440" bIns="91440" anchor="ctr">
            <a:noAutofit/>
          </a:bodyPr>
          <a:p>
            <a:pPr>
              <a:lnSpc>
                <a:spcPct val="100000"/>
              </a:lnSpc>
              <a:tabLst>
                <a:tab algn="l" pos="0"/>
              </a:tabLst>
            </a:pPr>
            <a:r>
              <a:rPr b="0" lang="it-IT" sz="4500" spc="-1" strike="noStrike">
                <a:solidFill>
                  <a:srgbClr val="ffffff"/>
                </a:solidFill>
                <a:latin typeface="Montserrat"/>
                <a:ea typeface="Yeseva One"/>
              </a:rPr>
              <a:t>Estate 2023:</a:t>
            </a:r>
            <a:endParaRPr b="0" lang="it-IT" sz="4500" spc="-1" strike="noStrike">
              <a:solidFill>
                <a:srgbClr val="000000"/>
              </a:solidFill>
              <a:latin typeface="Arial"/>
            </a:endParaRPr>
          </a:p>
        </p:txBody>
      </p:sp>
      <p:sp>
        <p:nvSpPr>
          <p:cNvPr id="193" name="TextShape 3"/>
          <p:cNvSpPr txBox="1"/>
          <p:nvPr/>
        </p:nvSpPr>
        <p:spPr>
          <a:xfrm>
            <a:off x="685800" y="2273400"/>
            <a:ext cx="4480560" cy="1309320"/>
          </a:xfrm>
          <a:prstGeom prst="rect">
            <a:avLst/>
          </a:prstGeom>
          <a:noFill/>
          <a:ln>
            <a:noFill/>
          </a:ln>
        </p:spPr>
        <p:txBody>
          <a:bodyPr tIns="91440" bIns="91440" anchor="ctr">
            <a:noAutofit/>
          </a:bodyPr>
          <a:p>
            <a:pPr>
              <a:lnSpc>
                <a:spcPct val="100000"/>
              </a:lnSpc>
              <a:tabLst>
                <a:tab algn="l" pos="0"/>
              </a:tabLst>
            </a:pPr>
            <a:r>
              <a:rPr b="0" lang="it-IT" sz="2800" spc="-1" strike="noStrike">
                <a:solidFill>
                  <a:srgbClr val="ffffff"/>
                </a:solidFill>
                <a:latin typeface="DM Sans"/>
                <a:ea typeface="DM Sans"/>
              </a:rPr>
              <a:t>buone aspettative per le imprese turistiche della Toscana</a:t>
            </a:r>
            <a:endParaRPr b="0" lang="it-IT" sz="2800" spc="-1" strike="noStrike">
              <a:latin typeface="Arial"/>
            </a:endParaRPr>
          </a:p>
        </p:txBody>
      </p:sp>
      <p:sp>
        <p:nvSpPr>
          <p:cNvPr id="194" name="CustomShape 4"/>
          <p:cNvSpPr/>
          <p:nvPr/>
        </p:nvSpPr>
        <p:spPr>
          <a:xfrm>
            <a:off x="0" y="4199040"/>
            <a:ext cx="581652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195" name="CustomShape 5"/>
          <p:cNvSpPr/>
          <p:nvPr/>
        </p:nvSpPr>
        <p:spPr>
          <a:xfrm>
            <a:off x="4126680" y="1987560"/>
            <a:ext cx="1687320" cy="360"/>
          </a:xfrm>
          <a:custGeom>
            <a:avLst/>
            <a:gdLst/>
            <a:ahLst/>
            <a:rect l="l" t="t" r="r" b="b"/>
            <a:pathLst>
              <a:path w="21600" h="21600">
                <a:moveTo>
                  <a:pt x="0" y="0"/>
                </a:moveTo>
                <a:lnTo>
                  <a:pt x="21600" y="21600"/>
                </a:lnTo>
              </a:path>
            </a:pathLst>
          </a:custGeom>
          <a:noFill/>
          <a:ln w="28440">
            <a:solidFill>
              <a:schemeClr val="lt1"/>
            </a:solidFill>
            <a:round/>
          </a:ln>
        </p:spPr>
        <p:style>
          <a:lnRef idx="0"/>
          <a:fillRef idx="0"/>
          <a:effectRef idx="0"/>
          <a:fontRef idx="minor"/>
        </p:style>
      </p:sp>
      <p:pic>
        <p:nvPicPr>
          <p:cNvPr id="196" name="Immagine 7" descr=""/>
          <p:cNvPicPr/>
          <p:nvPr/>
        </p:nvPicPr>
        <p:blipFill>
          <a:blip r:embed="rId2"/>
          <a:srcRect l="1965" t="25814" r="1965" b="26132"/>
          <a:stretch/>
        </p:blipFill>
        <p:spPr>
          <a:xfrm>
            <a:off x="324360" y="463320"/>
            <a:ext cx="2015640" cy="560160"/>
          </a:xfrm>
          <a:prstGeom prst="rect">
            <a:avLst/>
          </a:prstGeom>
          <a:ln>
            <a:noFill/>
          </a:ln>
        </p:spPr>
      </p:pic>
      <p:pic>
        <p:nvPicPr>
          <p:cNvPr id="197" name="Immagine 2" descr=""/>
          <p:cNvPicPr/>
          <p:nvPr/>
        </p:nvPicPr>
        <p:blipFill>
          <a:blip r:embed="rId3"/>
          <a:stretch/>
        </p:blipFill>
        <p:spPr>
          <a:xfrm>
            <a:off x="666360" y="4381560"/>
            <a:ext cx="1331640" cy="4975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flipH="1">
            <a:off x="299520" y="1843560"/>
            <a:ext cx="374760" cy="1551600"/>
          </a:xfrm>
          <a:prstGeom prst="rect">
            <a:avLst/>
          </a:prstGeom>
          <a:solidFill>
            <a:srgbClr val="cd181e"/>
          </a:solidFill>
          <a:ln>
            <a:noFill/>
          </a:ln>
        </p:spPr>
        <p:style>
          <a:lnRef idx="0"/>
          <a:fillRef idx="0"/>
          <a:effectRef idx="0"/>
          <a:fontRef idx="minor"/>
        </p:style>
      </p:sp>
      <p:sp>
        <p:nvSpPr>
          <p:cNvPr id="268" name="TextShape 2"/>
          <p:cNvSpPr txBox="1"/>
          <p:nvPr/>
        </p:nvSpPr>
        <p:spPr>
          <a:xfrm>
            <a:off x="220680" y="865080"/>
            <a:ext cx="8559000" cy="2539800"/>
          </a:xfrm>
          <a:prstGeom prst="rect">
            <a:avLst/>
          </a:prstGeom>
          <a:noFill/>
          <a:ln>
            <a:noFill/>
          </a:ln>
        </p:spPr>
        <p:txBody>
          <a:bodyPr tIns="91440" bIns="91440">
            <a:noAutofit/>
          </a:bodyPr>
          <a:p>
            <a:pPr algn="just">
              <a:lnSpc>
                <a:spcPct val="100000"/>
              </a:lnSpc>
              <a:tabLst>
                <a:tab algn="l" pos="0"/>
              </a:tabLst>
            </a:pPr>
            <a:r>
              <a:rPr b="0" lang="it-IT" sz="1200" spc="-1" strike="noStrike">
                <a:solidFill>
                  <a:srgbClr val="404040"/>
                </a:solidFill>
                <a:latin typeface="DM Sans"/>
                <a:ea typeface="DM Sans"/>
              </a:rPr>
              <a:t>La stima dei primi cinque mesi del 2023 e il trend atteso per il trimestre estivo 2023: questi gli obiettivi dell’indagine realizzata tra il 22 maggio e il primo di giugno presso le imprese ricettive della Toscana.</a:t>
            </a:r>
            <a:endParaRPr b="0" lang="it-IT" sz="1200" spc="-1" strike="noStrike">
              <a:latin typeface="Arial"/>
            </a:endParaRPr>
          </a:p>
          <a:p>
            <a:pPr algn="just">
              <a:lnSpc>
                <a:spcPct val="100000"/>
              </a:lnSpc>
              <a:tabLst>
                <a:tab algn="l" pos="0"/>
              </a:tabLst>
            </a:pPr>
            <a:endParaRPr b="0" lang="it-IT" sz="1200" spc="-1" strike="noStrike">
              <a:latin typeface="Arial"/>
            </a:endParaRPr>
          </a:p>
          <a:p>
            <a:pPr algn="just">
              <a:lnSpc>
                <a:spcPct val="100000"/>
              </a:lnSpc>
              <a:tabLst>
                <a:tab algn="l" pos="0"/>
              </a:tabLst>
            </a:pPr>
            <a:r>
              <a:rPr b="0" lang="it-IT" sz="1200" spc="-1" strike="noStrike">
                <a:solidFill>
                  <a:srgbClr val="404040"/>
                </a:solidFill>
                <a:latin typeface="DM Sans"/>
                <a:ea typeface="DM Sans"/>
              </a:rPr>
              <a:t>La </a:t>
            </a:r>
            <a:r>
              <a:rPr b="1" lang="it-IT" sz="1200" spc="-1" strike="noStrike">
                <a:solidFill>
                  <a:srgbClr val="404040"/>
                </a:solidFill>
                <a:latin typeface="DM Sans"/>
                <a:ea typeface="DM Sans"/>
              </a:rPr>
              <a:t>tecnica di rilevazione </a:t>
            </a:r>
            <a:r>
              <a:rPr b="0" lang="it-IT" sz="1200" spc="-1" strike="noStrike">
                <a:solidFill>
                  <a:srgbClr val="404040"/>
                </a:solidFill>
                <a:latin typeface="DM Sans"/>
                <a:ea typeface="DM Sans"/>
              </a:rPr>
              <a:t>adottata prevedeva la compilazione di un questionario on-line, previo invio di una e-mail che illustrava gli obiettivi dell’indagine. Gli strumenti utilizzati per la rilevazione sono stati:</a:t>
            </a:r>
            <a:endParaRPr b="0" lang="it-IT" sz="1200" spc="-1" strike="noStrike">
              <a:latin typeface="Arial"/>
            </a:endParaRPr>
          </a:p>
          <a:p>
            <a:pPr marL="457200" indent="-329760" algn="just">
              <a:lnSpc>
                <a:spcPct val="100000"/>
              </a:lnSpc>
              <a:spcBef>
                <a:spcPts val="1199"/>
              </a:spcBef>
              <a:buClr>
                <a:srgbClr val="ffffff"/>
              </a:buClr>
              <a:buFont typeface="DM Sans"/>
              <a:buChar char="●"/>
              <a:tabLst>
                <a:tab algn="l" pos="0"/>
              </a:tabLst>
            </a:pPr>
            <a:r>
              <a:rPr b="0" lang="it-IT" sz="1200" spc="-1" strike="noStrike">
                <a:solidFill>
                  <a:srgbClr val="404040"/>
                </a:solidFill>
                <a:latin typeface="DM Sans"/>
                <a:ea typeface="DM Sans"/>
              </a:rPr>
              <a:t>La stesura di un questionario di facile e immediata compilazione.</a:t>
            </a:r>
            <a:endParaRPr b="0" lang="it-IT" sz="1200" spc="-1" strike="noStrike">
              <a:latin typeface="Arial"/>
            </a:endParaRPr>
          </a:p>
          <a:p>
            <a:pPr marL="457200" indent="-329760" algn="just">
              <a:lnSpc>
                <a:spcPct val="100000"/>
              </a:lnSpc>
              <a:buClr>
                <a:srgbClr val="ffffff"/>
              </a:buClr>
              <a:buFont typeface="DM Sans"/>
              <a:buChar char="●"/>
              <a:tabLst>
                <a:tab algn="l" pos="0"/>
              </a:tabLst>
            </a:pPr>
            <a:r>
              <a:rPr b="0" lang="it-IT" sz="1200" spc="-1" strike="noStrike">
                <a:solidFill>
                  <a:srgbClr val="404040"/>
                </a:solidFill>
                <a:latin typeface="DM Sans"/>
                <a:ea typeface="DM Sans"/>
              </a:rPr>
              <a:t>Un controllo sulla frame-list composta dalle mail delle strutture ricettive.</a:t>
            </a:r>
            <a:endParaRPr b="0" lang="it-IT" sz="1200" spc="-1" strike="noStrike">
              <a:latin typeface="Arial"/>
            </a:endParaRPr>
          </a:p>
          <a:p>
            <a:pPr marL="457200" indent="-329760" algn="just">
              <a:lnSpc>
                <a:spcPct val="100000"/>
              </a:lnSpc>
              <a:buClr>
                <a:srgbClr val="ffffff"/>
              </a:buClr>
              <a:buFont typeface="DM Sans"/>
              <a:buChar char="●"/>
              <a:tabLst>
                <a:tab algn="l" pos="0"/>
              </a:tabLst>
            </a:pPr>
            <a:r>
              <a:rPr b="0" lang="it-IT" sz="1200" spc="-1" strike="noStrike">
                <a:solidFill>
                  <a:srgbClr val="404040"/>
                </a:solidFill>
                <a:latin typeface="DM Sans"/>
                <a:ea typeface="DM Sans"/>
              </a:rPr>
              <a:t>La semplificazione delle procedure di accesso al questionario tramite un link di collegamento inserito nel testo della mail.</a:t>
            </a:r>
            <a:endParaRPr b="0" lang="it-IT" sz="1200" spc="-1" strike="noStrike">
              <a:latin typeface="Arial"/>
            </a:endParaRPr>
          </a:p>
          <a:p>
            <a:pPr marL="457200" indent="-329760" algn="just">
              <a:lnSpc>
                <a:spcPct val="100000"/>
              </a:lnSpc>
              <a:buClr>
                <a:srgbClr val="ffffff"/>
              </a:buClr>
              <a:buFont typeface="DM Sans"/>
              <a:buChar char="●"/>
              <a:tabLst>
                <a:tab algn="l" pos="0"/>
              </a:tabLst>
            </a:pPr>
            <a:r>
              <a:rPr b="0" lang="it-IT" sz="1200" spc="-1" strike="noStrike">
                <a:solidFill>
                  <a:srgbClr val="404040"/>
                </a:solidFill>
                <a:latin typeface="DM Sans"/>
                <a:ea typeface="DM Sans"/>
              </a:rPr>
              <a:t>L’esatta corrispondenza tra struttura ricettiva e rispondente al questionario, pur nel rispetto di garanzia e tutela della privacy.</a:t>
            </a:r>
            <a:endParaRPr b="0" lang="it-IT" sz="1200" spc="-1" strike="noStrike">
              <a:latin typeface="Arial"/>
            </a:endParaRPr>
          </a:p>
          <a:p>
            <a:pPr marL="457200" indent="-329760" algn="just">
              <a:lnSpc>
                <a:spcPct val="100000"/>
              </a:lnSpc>
              <a:buClr>
                <a:srgbClr val="ffffff"/>
              </a:buClr>
              <a:buFont typeface="DM Sans"/>
              <a:buChar char="●"/>
              <a:tabLst>
                <a:tab algn="l" pos="0"/>
              </a:tabLst>
            </a:pPr>
            <a:r>
              <a:rPr b="0" lang="it-IT" sz="1200" spc="-1" strike="noStrike">
                <a:solidFill>
                  <a:srgbClr val="404040"/>
                </a:solidFill>
                <a:latin typeface="DM Sans"/>
                <a:ea typeface="DM Sans"/>
              </a:rPr>
              <a:t>L’introduzione di alcuni controlli off-line sulle risposte fornite dagli esercenti.</a:t>
            </a:r>
            <a:endParaRPr b="0" lang="it-IT" sz="1200" spc="-1" strike="noStrike">
              <a:latin typeface="Arial"/>
            </a:endParaRPr>
          </a:p>
        </p:txBody>
      </p:sp>
      <p:sp>
        <p:nvSpPr>
          <p:cNvPr id="269" name="TextShape 3"/>
          <p:cNvSpPr txBox="1"/>
          <p:nvPr/>
        </p:nvSpPr>
        <p:spPr>
          <a:xfrm>
            <a:off x="713160" y="187560"/>
            <a:ext cx="7717320" cy="572400"/>
          </a:xfrm>
          <a:prstGeom prst="rect">
            <a:avLst/>
          </a:prstGeom>
          <a:noFill/>
          <a:ln>
            <a:noFill/>
          </a:ln>
        </p:spPr>
        <p:txBody>
          <a:bodyPr tIns="91440" bIns="91440">
            <a:noAutofit/>
          </a:bodyPr>
          <a:p>
            <a:pPr algn="ctr">
              <a:lnSpc>
                <a:spcPct val="100000"/>
              </a:lnSpc>
              <a:tabLst>
                <a:tab algn="l" pos="0"/>
              </a:tabLst>
            </a:pPr>
            <a:r>
              <a:rPr b="0" lang="en" sz="2400" spc="-1" strike="noStrike">
                <a:solidFill>
                  <a:srgbClr val="404040"/>
                </a:solidFill>
                <a:latin typeface="DM Sans"/>
                <a:ea typeface="Yeseva One"/>
              </a:rPr>
              <a:t>Nota metodologica</a:t>
            </a:r>
            <a:endParaRPr b="0" lang="it-IT" sz="2400" spc="-1" strike="noStrike">
              <a:solidFill>
                <a:srgbClr val="000000"/>
              </a:solidFill>
              <a:latin typeface="Arial"/>
            </a:endParaRPr>
          </a:p>
        </p:txBody>
      </p:sp>
      <p:sp>
        <p:nvSpPr>
          <p:cNvPr id="270" name="CustomShape 4"/>
          <p:cNvSpPr/>
          <p:nvPr/>
        </p:nvSpPr>
        <p:spPr>
          <a:xfrm>
            <a:off x="0" y="522000"/>
            <a:ext cx="277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71" name="CustomShape 5"/>
          <p:cNvSpPr/>
          <p:nvPr/>
        </p:nvSpPr>
        <p:spPr>
          <a:xfrm>
            <a:off x="6392160" y="512280"/>
            <a:ext cx="277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72" name="CustomShape 6"/>
          <p:cNvSpPr/>
          <p:nvPr/>
        </p:nvSpPr>
        <p:spPr>
          <a:xfrm>
            <a:off x="220680" y="3391200"/>
            <a:ext cx="4806720" cy="1621800"/>
          </a:xfrm>
          <a:prstGeom prst="rect">
            <a:avLst/>
          </a:prstGeom>
          <a:noFill/>
          <a:ln>
            <a:noFill/>
          </a:ln>
        </p:spPr>
        <p:style>
          <a:lnRef idx="0"/>
          <a:fillRef idx="0"/>
          <a:effectRef idx="0"/>
          <a:fontRef idx="minor"/>
        </p:style>
        <p:txBody>
          <a:bodyPr lIns="90000" rIns="90000" tIns="45000" bIns="45000">
            <a:spAutoFit/>
          </a:bodyPr>
          <a:p>
            <a:pPr algn="just">
              <a:lnSpc>
                <a:spcPct val="120000"/>
              </a:lnSpc>
            </a:pPr>
            <a:r>
              <a:rPr b="0" lang="it-IT" sz="1200" spc="-1" strike="noStrike">
                <a:solidFill>
                  <a:srgbClr val="404040"/>
                </a:solidFill>
                <a:latin typeface="DM Sans"/>
                <a:ea typeface="Arial"/>
              </a:rPr>
              <a:t>In totale sono pervenuti 611 questionari sui quali è stata effettuata un’attività di controllo di qualità dei dati che ha portato alla validazione, rettifica o scarto dei questionari compilati. L’analisi dei risultati finali è stata effettuata sulla base dei soli questionari validati. In totale quelli elaborati sono 564, di cui il 41% compilati da imprenditori alberghieri e il 59% da operatori extralberghieri.  </a:t>
            </a:r>
            <a:endParaRPr b="0" lang="it-IT" sz="1200" spc="-1" strike="noStrike">
              <a:latin typeface="Arial"/>
            </a:endParaRPr>
          </a:p>
        </p:txBody>
      </p:sp>
      <p:graphicFrame>
        <p:nvGraphicFramePr>
          <p:cNvPr id="273" name="Table 7"/>
          <p:cNvGraphicFramePr/>
          <p:nvPr/>
        </p:nvGraphicFramePr>
        <p:xfrm>
          <a:off x="5168880" y="3395880"/>
          <a:ext cx="3459960" cy="1108800"/>
        </p:xfrm>
        <a:graphic>
          <a:graphicData uri="http://schemas.openxmlformats.org/drawingml/2006/table">
            <a:tbl>
              <a:tblPr/>
              <a:tblGrid>
                <a:gridCol w="2852640"/>
                <a:gridCol w="607320"/>
              </a:tblGrid>
              <a:tr h="274320">
                <a:tc>
                  <a:txBody>
                    <a:bodyPr>
                      <a:noAutofit/>
                    </a:bodyPr>
                    <a:p>
                      <a:pPr>
                        <a:lnSpc>
                          <a:spcPct val="100000"/>
                        </a:lnSpc>
                      </a:pPr>
                      <a:r>
                        <a:rPr b="0" lang="it-IT" sz="1200" spc="-1" strike="noStrike">
                          <a:solidFill>
                            <a:srgbClr val="404040"/>
                          </a:solidFill>
                          <a:latin typeface="DM Sans"/>
                          <a:ea typeface="Arial"/>
                        </a:rPr>
                        <a:t>TOTALE QUESTIONARI COMPILATI</a:t>
                      </a:r>
                      <a:endParaRPr b="0" lang="it-IT" sz="1200" spc="-1" strike="noStrike">
                        <a:latin typeface="Arial"/>
                      </a:endParaRPr>
                    </a:p>
                  </a:txBody>
                  <a:tcPr marL="91440" marR="91440">
                    <a:lnL w="2880">
                      <a:noFill/>
                    </a:lnL>
                    <a:lnR w="9360">
                      <a:noFill/>
                    </a:lnR>
                    <a:lnT w="6480">
                      <a:solidFill>
                        <a:srgbClr val="cd181e"/>
                      </a:solidFill>
                    </a:lnT>
                    <a:lnB w="6480">
                      <a:solidFill>
                        <a:srgbClr val="cd181e"/>
                      </a:solidFill>
                    </a:lnB>
                    <a:noFill/>
                  </a:tcPr>
                </a:tc>
                <a:tc>
                  <a:txBody>
                    <a:bodyPr anchor="ctr">
                      <a:noAutofit/>
                    </a:bodyPr>
                    <a:p>
                      <a:pPr algn="ctr">
                        <a:lnSpc>
                          <a:spcPct val="100000"/>
                        </a:lnSpc>
                        <a:tabLst>
                          <a:tab algn="l" pos="0"/>
                        </a:tabLst>
                      </a:pPr>
                      <a:r>
                        <a:rPr b="1" lang="it-IT" sz="1200" spc="-1" strike="noStrike">
                          <a:solidFill>
                            <a:srgbClr val="ffffff"/>
                          </a:solidFill>
                          <a:latin typeface="DM Sans"/>
                          <a:ea typeface="Arial"/>
                        </a:rPr>
                        <a:t>611</a:t>
                      </a:r>
                      <a:endParaRPr b="0" lang="it-IT" sz="1200" spc="-1" strike="noStrike">
                        <a:latin typeface="Arial"/>
                      </a:endParaRPr>
                    </a:p>
                  </a:txBody>
                  <a:tcPr marL="91440" marR="91440">
                    <a:lnL w="9360">
                      <a:noFill/>
                    </a:lnL>
                    <a:lnR w="2880">
                      <a:noFill/>
                    </a:lnR>
                    <a:lnT w="6480">
                      <a:solidFill>
                        <a:srgbClr val="cd181e"/>
                      </a:solidFill>
                    </a:lnT>
                    <a:lnB w="6480">
                      <a:solidFill>
                        <a:srgbClr val="cd181e"/>
                      </a:solidFill>
                    </a:lnB>
                    <a:solidFill>
                      <a:srgbClr val="cd181e"/>
                    </a:solidFill>
                  </a:tcPr>
                </a:tc>
              </a:tr>
              <a:tr h="931320">
                <a:tc>
                  <a:txBody>
                    <a:bodyPr>
                      <a:noAutofit/>
                    </a:bodyPr>
                    <a:p>
                      <a:pPr marL="343080" indent="-342720" algn="just">
                        <a:lnSpc>
                          <a:spcPct val="115000"/>
                        </a:lnSpc>
                        <a:buClr>
                          <a:srgbClr val="cd181e"/>
                        </a:buClr>
                        <a:buSzPct val="135000"/>
                        <a:buFont typeface="Arial"/>
                        <a:buChar char="•"/>
                        <a:tabLst>
                          <a:tab algn="l" pos="354960"/>
                        </a:tabLst>
                      </a:pPr>
                      <a:r>
                        <a:rPr b="0" lang="it-IT" sz="1200" spc="-1" strike="noStrike">
                          <a:solidFill>
                            <a:srgbClr val="404040"/>
                          </a:solidFill>
                          <a:latin typeface="DM Sans"/>
                          <a:ea typeface="Arial"/>
                        </a:rPr>
                        <a:t>Numero questionari “validati”</a:t>
                      </a:r>
                      <a:endParaRPr b="0" lang="it-IT" sz="1200" spc="-1" strike="noStrike">
                        <a:latin typeface="Arial"/>
                      </a:endParaRPr>
                    </a:p>
                    <a:p>
                      <a:pPr marL="343080" indent="-342720" algn="just">
                        <a:lnSpc>
                          <a:spcPct val="115000"/>
                        </a:lnSpc>
                        <a:buClr>
                          <a:srgbClr val="cd181e"/>
                        </a:buClr>
                        <a:buSzPct val="135000"/>
                        <a:buFont typeface="Arial"/>
                        <a:buChar char="•"/>
                        <a:tabLst>
                          <a:tab algn="l" pos="354960"/>
                        </a:tabLst>
                      </a:pPr>
                      <a:r>
                        <a:rPr b="0" lang="it-IT" sz="1200" spc="-1" strike="noStrike">
                          <a:solidFill>
                            <a:srgbClr val="404040"/>
                          </a:solidFill>
                          <a:latin typeface="DM Sans"/>
                          <a:ea typeface="Arial"/>
                        </a:rPr>
                        <a:t>Numero questionari “rettificati”</a:t>
                      </a:r>
                      <a:endParaRPr b="0" lang="it-IT" sz="1200" spc="-1" strike="noStrike">
                        <a:latin typeface="Arial"/>
                      </a:endParaRPr>
                    </a:p>
                    <a:p>
                      <a:pPr marL="343080" indent="-342720" algn="just">
                        <a:lnSpc>
                          <a:spcPct val="115000"/>
                        </a:lnSpc>
                        <a:buClr>
                          <a:srgbClr val="cd181e"/>
                        </a:buClr>
                        <a:buSzPct val="135000"/>
                        <a:buFont typeface="Arial"/>
                        <a:buChar char="•"/>
                        <a:tabLst>
                          <a:tab algn="l" pos="354960"/>
                        </a:tabLst>
                      </a:pPr>
                      <a:r>
                        <a:rPr b="0" lang="it-IT" sz="1200" spc="-1" strike="noStrike">
                          <a:solidFill>
                            <a:srgbClr val="404040"/>
                          </a:solidFill>
                          <a:latin typeface="DM Sans"/>
                          <a:ea typeface="Arial"/>
                        </a:rPr>
                        <a:t>Numero questionari “scartati”</a:t>
                      </a:r>
                      <a:endParaRPr b="0" lang="it-IT" sz="1200" spc="-1" strike="noStrike">
                        <a:latin typeface="Arial"/>
                      </a:endParaRPr>
                    </a:p>
                  </a:txBody>
                  <a:tcPr marL="91440" marR="91440">
                    <a:lnL w="2880">
                      <a:noFill/>
                    </a:lnL>
                    <a:lnR w="9360">
                      <a:noFill/>
                    </a:lnR>
                    <a:lnT w="6480">
                      <a:solidFill>
                        <a:srgbClr val="cd181e"/>
                      </a:solidFill>
                    </a:lnT>
                    <a:lnB w="6480">
                      <a:solidFill>
                        <a:srgbClr val="cd181e"/>
                      </a:solidFill>
                    </a:lnB>
                    <a:noFill/>
                  </a:tcPr>
                </a:tc>
                <a:tc>
                  <a:txBody>
                    <a:bodyPr anchor="ctr">
                      <a:noAutofit/>
                    </a:bodyPr>
                    <a:p>
                      <a:pPr algn="ctr">
                        <a:lnSpc>
                          <a:spcPct val="115000"/>
                        </a:lnSpc>
                      </a:pPr>
                      <a:r>
                        <a:rPr b="0" lang="it-IT" sz="1200" spc="-1" strike="noStrike">
                          <a:solidFill>
                            <a:srgbClr val="404040"/>
                          </a:solidFill>
                          <a:latin typeface="DM Sans"/>
                          <a:ea typeface="Arial"/>
                        </a:rPr>
                        <a:t>531</a:t>
                      </a:r>
                      <a:endParaRPr b="0" lang="it-IT" sz="1200" spc="-1" strike="noStrike">
                        <a:latin typeface="Arial"/>
                      </a:endParaRPr>
                    </a:p>
                    <a:p>
                      <a:pPr algn="ctr">
                        <a:lnSpc>
                          <a:spcPct val="115000"/>
                        </a:lnSpc>
                      </a:pPr>
                      <a:r>
                        <a:rPr b="0" lang="it-IT" sz="1200" spc="-1" strike="noStrike">
                          <a:solidFill>
                            <a:srgbClr val="404040"/>
                          </a:solidFill>
                          <a:latin typeface="DM Sans"/>
                          <a:ea typeface="Arial"/>
                        </a:rPr>
                        <a:t>33</a:t>
                      </a:r>
                      <a:endParaRPr b="0" lang="it-IT" sz="1200" spc="-1" strike="noStrike">
                        <a:latin typeface="Arial"/>
                      </a:endParaRPr>
                    </a:p>
                    <a:p>
                      <a:pPr algn="ctr">
                        <a:lnSpc>
                          <a:spcPct val="115000"/>
                        </a:lnSpc>
                      </a:pPr>
                      <a:r>
                        <a:rPr b="0" lang="it-IT" sz="1200" spc="-1" strike="noStrike">
                          <a:solidFill>
                            <a:srgbClr val="404040"/>
                          </a:solidFill>
                          <a:latin typeface="DM Sans"/>
                          <a:ea typeface="Arial"/>
                        </a:rPr>
                        <a:t>47</a:t>
                      </a:r>
                      <a:endParaRPr b="0" lang="it-IT" sz="1200" spc="-1" strike="noStrike">
                        <a:latin typeface="Arial"/>
                      </a:endParaRPr>
                    </a:p>
                  </a:txBody>
                  <a:tcPr marL="91440" marR="91440">
                    <a:lnL w="9360">
                      <a:noFill/>
                    </a:lnL>
                    <a:lnR w="2880">
                      <a:noFill/>
                    </a:lnR>
                    <a:lnT w="6480">
                      <a:solidFill>
                        <a:srgbClr val="cd181e"/>
                      </a:solidFill>
                    </a:lnT>
                    <a:lnB w="6480">
                      <a:solidFill>
                        <a:srgbClr val="cd181e"/>
                      </a:solidFill>
                    </a:lnB>
                    <a:noFill/>
                  </a:tcPr>
                </a:tc>
              </a:tr>
              <a:tr h="274320">
                <a:tc>
                  <a:txBody>
                    <a:bodyPr>
                      <a:noAutofit/>
                    </a:bodyPr>
                    <a:p>
                      <a:pPr>
                        <a:lnSpc>
                          <a:spcPct val="100000"/>
                        </a:lnSpc>
                        <a:tabLst>
                          <a:tab algn="l" pos="0"/>
                        </a:tabLst>
                      </a:pPr>
                      <a:r>
                        <a:rPr b="0" lang="it-IT" sz="1200" spc="-1" strike="noStrike">
                          <a:solidFill>
                            <a:srgbClr val="404040"/>
                          </a:solidFill>
                          <a:latin typeface="DM Sans"/>
                          <a:ea typeface="Arial"/>
                        </a:rPr>
                        <a:t>TOTALE QUESTIONARI ANALIZZATI</a:t>
                      </a:r>
                      <a:endParaRPr b="0" lang="it-IT" sz="1200" spc="-1" strike="noStrike">
                        <a:latin typeface="Arial"/>
                      </a:endParaRPr>
                    </a:p>
                  </a:txBody>
                  <a:tcPr marL="91440" marR="91440">
                    <a:lnL w="2880">
                      <a:noFill/>
                    </a:lnL>
                    <a:lnR w="9360">
                      <a:noFill/>
                    </a:lnR>
                    <a:lnT w="6480">
                      <a:solidFill>
                        <a:srgbClr val="cd181e"/>
                      </a:solidFill>
                    </a:lnT>
                    <a:lnB w="6480">
                      <a:solidFill>
                        <a:srgbClr val="cd181e"/>
                      </a:solidFill>
                    </a:lnB>
                    <a:noFill/>
                  </a:tcPr>
                </a:tc>
                <a:tc>
                  <a:txBody>
                    <a:bodyPr anchor="ctr">
                      <a:noAutofit/>
                    </a:bodyPr>
                    <a:p>
                      <a:pPr algn="ctr">
                        <a:lnSpc>
                          <a:spcPct val="100000"/>
                        </a:lnSpc>
                        <a:tabLst>
                          <a:tab algn="l" pos="0"/>
                        </a:tabLst>
                      </a:pPr>
                      <a:r>
                        <a:rPr b="1" lang="it-IT" sz="1200" spc="-1" strike="noStrike">
                          <a:solidFill>
                            <a:srgbClr val="ffffff"/>
                          </a:solidFill>
                          <a:latin typeface="DM Sans"/>
                          <a:ea typeface="Arial"/>
                        </a:rPr>
                        <a:t>564</a:t>
                      </a:r>
                      <a:endParaRPr b="0" lang="it-IT" sz="1200" spc="-1" strike="noStrike">
                        <a:latin typeface="Arial"/>
                      </a:endParaRPr>
                    </a:p>
                  </a:txBody>
                  <a:tcPr marL="91440" marR="91440">
                    <a:lnL w="9360">
                      <a:noFill/>
                    </a:lnL>
                    <a:lnR w="2880">
                      <a:noFill/>
                    </a:lnR>
                    <a:lnT w="6480">
                      <a:solidFill>
                        <a:srgbClr val="cd181e"/>
                      </a:solidFill>
                    </a:lnT>
                    <a:lnB w="6480">
                      <a:solidFill>
                        <a:srgbClr val="cd181e"/>
                      </a:solidFill>
                    </a:lnB>
                    <a:solidFill>
                      <a:srgbClr val="cd181e"/>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0" y="2935440"/>
            <a:ext cx="754920" cy="780480"/>
          </a:xfrm>
          <a:prstGeom prst="rect">
            <a:avLst/>
          </a:prstGeom>
          <a:solidFill>
            <a:srgbClr val="c00000"/>
          </a:solidFill>
          <a:ln>
            <a:solidFill>
              <a:srgbClr val="cd181e"/>
            </a:solidFill>
          </a:ln>
        </p:spPr>
        <p:style>
          <a:lnRef idx="0"/>
          <a:fillRef idx="0"/>
          <a:effectRef idx="0"/>
          <a:fontRef idx="minor"/>
        </p:style>
      </p:sp>
      <p:sp>
        <p:nvSpPr>
          <p:cNvPr id="199" name="TextShape 2"/>
          <p:cNvSpPr txBox="1"/>
          <p:nvPr/>
        </p:nvSpPr>
        <p:spPr>
          <a:xfrm>
            <a:off x="755280" y="717480"/>
            <a:ext cx="8012520" cy="3881160"/>
          </a:xfrm>
          <a:prstGeom prst="rect">
            <a:avLst/>
          </a:prstGeom>
          <a:noFill/>
          <a:ln>
            <a:noFill/>
          </a:ln>
        </p:spPr>
        <p:txBody>
          <a:bodyPr tIns="91440" bIns="91440">
            <a:noAutofit/>
          </a:bodyPr>
          <a:p>
            <a:pPr algn="just">
              <a:lnSpc>
                <a:spcPct val="120000"/>
              </a:lnSpc>
              <a:tabLst>
                <a:tab algn="l" pos="0"/>
              </a:tabLst>
            </a:pPr>
            <a:r>
              <a:rPr b="0" i="1" lang="it-IT" sz="1100" spc="-1" strike="noStrike">
                <a:solidFill>
                  <a:srgbClr val="404040"/>
                </a:solidFill>
                <a:latin typeface="DM Sans"/>
                <a:ea typeface="DM Sans"/>
              </a:rPr>
              <a:t>Le previsioni per il trimestre estivo confermano il trend positivo del periodo gennaio-maggio. Stimato un aumento del +4,3% sul 2022. Traina la domanda internazionale e un ospite su due arriva dall’estero.</a:t>
            </a:r>
            <a:endParaRPr b="0" lang="it-IT" sz="1100" spc="-1" strike="noStrike">
              <a:solidFill>
                <a:srgbClr val="000000"/>
              </a:solidFill>
              <a:latin typeface="Arial"/>
            </a:endParaRPr>
          </a:p>
          <a:p>
            <a:pPr algn="just">
              <a:lnSpc>
                <a:spcPct val="120000"/>
              </a:lnSpc>
              <a:tabLst>
                <a:tab algn="l" pos="0"/>
              </a:tabLst>
            </a:pP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Dopo i segnali di crescita sostenuta registrati nel corso dei primi cinque mesi dell’anno, le aspettative del settore per il trimestre estivo appena iniziato sono di un mercato in ulteriore espansione, soprattutto grazie alle richieste di prenotazione giunte dai mercati stranieri. Le due precedenti stagioni si erano caratterizzate per la netta prevalenza del turismo nazionale, ma per l’estate 2023 la quota di mercato della domanda internazionale tornerà al di sopra del 50%, con la prospettiva di superare il numero di presenze registrate nel 2019. Saranno soprattutto turisti europei, attratti dall’offerta balneare, dalle città d’arte, dai borghi delle aree rurali e di collina, a trascorrere un periodo di vacanza in Toscana, ma segnali importanti di crescita sono attesi anche da alcuni mercati extraeuropei. Una previsione senza dubbio positiva, nonostante la preoccupazione degli Imprenditori per l’aumento generalizzato dei prezzi delle destinazioni, in particolare delle aree costiere e delle città d’arte.</a:t>
            </a:r>
            <a:endParaRPr b="0" lang="it-IT" sz="1100" spc="-1" strike="noStrike">
              <a:solidFill>
                <a:srgbClr val="000000"/>
              </a:solidFill>
              <a:latin typeface="Arial"/>
            </a:endParaRPr>
          </a:p>
          <a:p>
            <a:pPr algn="just">
              <a:lnSpc>
                <a:spcPct val="120000"/>
              </a:lnSpc>
              <a:tabLst>
                <a:tab algn="l" pos="0"/>
              </a:tabLst>
            </a:pPr>
            <a:r>
              <a:rPr b="0" lang="it-IT" sz="500" spc="-1" strike="noStrike">
                <a:solidFill>
                  <a:srgbClr val="404040"/>
                </a:solidFill>
                <a:latin typeface="DM Sans"/>
                <a:ea typeface="DM Sans"/>
              </a:rPr>
              <a:t> </a:t>
            </a:r>
            <a:endParaRPr b="0" lang="it-IT" sz="5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In sintesi, è quanto emerge dall’indagine di Toscana Promozione Turistica, realizzata dal Centro Studi Turistici di Firenze, su un campione di 564 imprenditori della ricettività. </a:t>
            </a: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In base alle loro indicazioni si stima che nel periodo gennaio-maggio le strutture ricettive abbiano totalizzato circa 10,4 milioni di pernottamenti, il 18% in più rispetto allo stesso periodo del 2022. Risultati positivi sono stati segnalati sia dalla imprese alberghiere (+19,8%) sia da quelle della ricettività complementare (+16%). In generale, tutte le tipologie di offerta hanno registrato valori di crescita, ma i risultati migliori sono stati conseguiti dalle imprese delle città d’arte, della montagna e del termale. </a:t>
            </a:r>
            <a:endParaRPr b="0" lang="it-IT" sz="1100" spc="-1" strike="noStrike">
              <a:solidFill>
                <a:srgbClr val="000000"/>
              </a:solidFill>
              <a:latin typeface="Arial"/>
            </a:endParaRPr>
          </a:p>
        </p:txBody>
      </p:sp>
      <p:sp>
        <p:nvSpPr>
          <p:cNvPr id="200" name="TextShape 3"/>
          <p:cNvSpPr txBox="1"/>
          <p:nvPr/>
        </p:nvSpPr>
        <p:spPr>
          <a:xfrm>
            <a:off x="824760" y="259200"/>
            <a:ext cx="8102160" cy="457920"/>
          </a:xfrm>
          <a:prstGeom prst="rect">
            <a:avLst/>
          </a:prstGeom>
          <a:noFill/>
          <a:ln>
            <a:noFill/>
          </a:ln>
        </p:spPr>
        <p:txBody>
          <a:bodyPr tIns="91440" bIns="91440">
            <a:noAutofit/>
          </a:bodyPr>
          <a:p>
            <a:pPr>
              <a:lnSpc>
                <a:spcPct val="100000"/>
              </a:lnSpc>
              <a:tabLst>
                <a:tab algn="l" pos="0"/>
              </a:tabLst>
            </a:pPr>
            <a:r>
              <a:rPr b="0" lang="en" sz="2000" spc="-1" strike="noStrike">
                <a:solidFill>
                  <a:srgbClr val="404040"/>
                </a:solidFill>
                <a:latin typeface="DM Sans"/>
                <a:ea typeface="Adobe Kaiti Std R"/>
              </a:rPr>
              <a:t>Estate 2023: buone aspettative per le imprese turistiche della Toscana</a:t>
            </a:r>
            <a:endParaRPr b="0" lang="it-IT" sz="2000" spc="-1" strike="noStrike">
              <a:solidFill>
                <a:srgbClr val="000000"/>
              </a:solidFill>
              <a:latin typeface="Arial"/>
            </a:endParaRPr>
          </a:p>
        </p:txBody>
      </p:sp>
      <p:sp>
        <p:nvSpPr>
          <p:cNvPr id="201" name="CustomShape 4"/>
          <p:cNvSpPr/>
          <p:nvPr/>
        </p:nvSpPr>
        <p:spPr>
          <a:xfrm>
            <a:off x="824760" y="717480"/>
            <a:ext cx="831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0" y="2935440"/>
            <a:ext cx="755640" cy="780480"/>
          </a:xfrm>
          <a:prstGeom prst="rect">
            <a:avLst/>
          </a:prstGeom>
          <a:solidFill>
            <a:srgbClr val="c00000"/>
          </a:solidFill>
          <a:ln>
            <a:solidFill>
              <a:srgbClr val="cd181e"/>
            </a:solidFill>
          </a:ln>
        </p:spPr>
        <p:style>
          <a:lnRef idx="0"/>
          <a:fillRef idx="0"/>
          <a:effectRef idx="0"/>
          <a:fontRef idx="minor"/>
        </p:style>
      </p:sp>
      <p:sp>
        <p:nvSpPr>
          <p:cNvPr id="203" name="TextShape 2"/>
          <p:cNvSpPr txBox="1"/>
          <p:nvPr/>
        </p:nvSpPr>
        <p:spPr>
          <a:xfrm>
            <a:off x="756000" y="617400"/>
            <a:ext cx="8188560" cy="4092120"/>
          </a:xfrm>
          <a:prstGeom prst="rect">
            <a:avLst/>
          </a:prstGeom>
          <a:noFill/>
          <a:ln>
            <a:noFill/>
          </a:ln>
        </p:spPr>
        <p:txBody>
          <a:bodyPr tIns="91440" bIns="91440">
            <a:noAutofit/>
          </a:bodyPr>
          <a:p>
            <a:pPr algn="just">
              <a:lnSpc>
                <a:spcPct val="120000"/>
              </a:lnSpc>
              <a:tabLst>
                <a:tab algn="l" pos="0"/>
              </a:tabLst>
            </a:pPr>
            <a:r>
              <a:rPr b="0" lang="it-IT" sz="1100" spc="-1" strike="noStrike">
                <a:solidFill>
                  <a:srgbClr val="404040"/>
                </a:solidFill>
                <a:latin typeface="DM Sans"/>
                <a:ea typeface="DM Sans"/>
              </a:rPr>
              <a:t>Adesso si guarda con ottimismo al trimestre estivo appena iniziato. Rispetto alla passata stagione le stime indicano il +4,7% di arrivi e il +4,3% di pernottamenti. In valori assoluti il movimento turistico dell’estate 2023 potrebbe registrare oltre 5,9 milioni di arrivi e oltre 23,9 milioni di pernottamenti. Dati sicuramente positivi che potrebbero spingere il settore oltre i risultati del 2019.</a:t>
            </a:r>
            <a:endParaRPr b="0" lang="it-IT" sz="1100" spc="-1" strike="noStrike">
              <a:solidFill>
                <a:srgbClr val="000000"/>
              </a:solidFill>
              <a:latin typeface="Arial"/>
            </a:endParaRPr>
          </a:p>
          <a:p>
            <a:pPr algn="just">
              <a:lnSpc>
                <a:spcPct val="120000"/>
              </a:lnSpc>
              <a:tabLst>
                <a:tab algn="l" pos="0"/>
              </a:tabLst>
            </a:pP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Le presenze dei turisti stranieri sono stimate in crescita del +6,5% e dovrebbero attestarsi al di sopra dei 12 milioni (+1,3% rispetto al 2019). Si consolida, invece, il movimento degli italiani con un +2,1% di presenze stimate e in valori assoluti salirebbero a circa 11,9 milioni (+1,4% sul 2019). Si riequilibra, dunque, il peso della domanda straniera che dovrebbe ritornare al 50,5%.</a:t>
            </a:r>
            <a:endParaRPr b="0" lang="it-IT" sz="1100" spc="-1" strike="noStrike">
              <a:solidFill>
                <a:srgbClr val="000000"/>
              </a:solidFill>
              <a:latin typeface="Arial"/>
            </a:endParaRPr>
          </a:p>
          <a:p>
            <a:pPr algn="just">
              <a:lnSpc>
                <a:spcPct val="120000"/>
              </a:lnSpc>
              <a:tabLst>
                <a:tab algn="l" pos="0"/>
              </a:tabLst>
            </a:pP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In base alle informazioni degli intervistati, le aspettative del comparto alberghiero si attesterebbero al +5% con un deciso aumento delle richieste di prenotazioni giunte dai mercati esteri (+8%). Attese variazioni positive anche per il comparto extralberghiero con un +3,8%; in questo caso le prenotazioni degli stranieri si fermerebbero al +5,6%. </a:t>
            </a:r>
            <a:endParaRPr b="0" lang="it-IT" sz="1100" spc="-1" strike="noStrike">
              <a:solidFill>
                <a:srgbClr val="000000"/>
              </a:solidFill>
              <a:latin typeface="Arial"/>
            </a:endParaRPr>
          </a:p>
          <a:p>
            <a:pPr algn="just">
              <a:lnSpc>
                <a:spcPct val="120000"/>
              </a:lnSpc>
              <a:tabLst>
                <a:tab algn="l" pos="0"/>
              </a:tabLst>
            </a:pP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I risultati migliori sono attesi dalle imprese ricettive che operano nelle città d’arte/centri minori: +9,2%. Per le aree della montagna la variazione attesa è del +6,7% con una domanda estera in forte crescita (+9%). Un’estate con variazioni al di sopra del 2% dovrebbe essere anche quella delle imprese delle località marine, termali e delle località rurali e della collina.</a:t>
            </a:r>
            <a:endParaRPr b="0" lang="it-IT" sz="1100" spc="-1" strike="noStrike">
              <a:solidFill>
                <a:srgbClr val="000000"/>
              </a:solidFill>
              <a:latin typeface="Arial"/>
            </a:endParaRPr>
          </a:p>
          <a:p>
            <a:pPr algn="just">
              <a:lnSpc>
                <a:spcPct val="120000"/>
              </a:lnSpc>
              <a:tabLst>
                <a:tab algn="l" pos="0"/>
              </a:tabLst>
            </a:pPr>
            <a:endParaRPr b="0" lang="it-IT" sz="1100" spc="-1" strike="noStrike">
              <a:solidFill>
                <a:srgbClr val="000000"/>
              </a:solidFill>
              <a:latin typeface="Arial"/>
            </a:endParaRPr>
          </a:p>
          <a:p>
            <a:pPr algn="just">
              <a:lnSpc>
                <a:spcPct val="120000"/>
              </a:lnSpc>
              <a:tabLst>
                <a:tab algn="l" pos="0"/>
              </a:tabLst>
            </a:pPr>
            <a:r>
              <a:rPr b="0" lang="it-IT" sz="1100" spc="-1" strike="noStrike">
                <a:solidFill>
                  <a:srgbClr val="404040"/>
                </a:solidFill>
                <a:latin typeface="DM Sans"/>
                <a:ea typeface="DM Sans"/>
              </a:rPr>
              <a:t>In merito all’andamento delle singole nazionalità straniere il trend prevalente è la conferma dei mercati tradizionali europei. Infatti, aumenti significativi sono stati rilevati per i flussi tedeschi, francesi, olandesi, svizzeri, austriaci, britannici, belgi, polacchi, spagnoli e scandinavi. Tra i mercati extraeuropei le segnalazioni di aumento sono state registrate per il mercato statunitense, canadese e brasiliano. In ripresa anche le prenotazioni dei turisti cinesi, giapponesi e indiani.</a:t>
            </a:r>
            <a:endParaRPr b="0" lang="it-IT" sz="1100" spc="-1" strike="noStrike">
              <a:solidFill>
                <a:srgbClr val="000000"/>
              </a:solidFill>
              <a:latin typeface="Arial"/>
            </a:endParaRPr>
          </a:p>
        </p:txBody>
      </p:sp>
      <p:sp>
        <p:nvSpPr>
          <p:cNvPr id="204" name="CustomShape 3"/>
          <p:cNvSpPr/>
          <p:nvPr/>
        </p:nvSpPr>
        <p:spPr>
          <a:xfrm>
            <a:off x="830160" y="4710240"/>
            <a:ext cx="8315640" cy="360"/>
          </a:xfrm>
          <a:custGeom>
            <a:avLst/>
            <a:gdLst/>
            <a:ahLst/>
            <a:rect l="l" t="t" r="r" b="b"/>
            <a:pathLst>
              <a:path w="21600" h="21600">
                <a:moveTo>
                  <a:pt x="0" y="0"/>
                </a:moveTo>
                <a:lnTo>
                  <a:pt x="21600" y="21600"/>
                </a:lnTo>
              </a:path>
            </a:pathLst>
          </a:custGeom>
          <a:noFill/>
          <a:ln w="28440">
            <a:solidFill>
              <a:srgbClr val="c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2642760" y="199800"/>
            <a:ext cx="3858480" cy="462240"/>
          </a:xfrm>
          <a:prstGeom prst="rect">
            <a:avLst/>
          </a:prstGeom>
          <a:noFill/>
          <a:ln>
            <a:noFill/>
          </a:ln>
        </p:spPr>
        <p:txBody>
          <a:bodyPr tIns="91440" bIns="91440" anchor="ctr">
            <a:noAutofit/>
          </a:bodyPr>
          <a:p>
            <a:pPr algn="ctr">
              <a:lnSpc>
                <a:spcPct val="100000"/>
              </a:lnSpc>
              <a:tabLst>
                <a:tab algn="l" pos="0"/>
              </a:tabLst>
            </a:pPr>
            <a:r>
              <a:rPr b="0" lang="en" sz="2400" spc="-1" strike="noStrike">
                <a:solidFill>
                  <a:srgbClr val="404040"/>
                </a:solidFill>
                <a:latin typeface="Montserrat"/>
                <a:ea typeface="Yeseva One"/>
              </a:rPr>
              <a:t>Il campione dell’indagine</a:t>
            </a:r>
            <a:endParaRPr b="0" lang="it-IT" sz="2400" spc="-1" strike="noStrike">
              <a:solidFill>
                <a:srgbClr val="000000"/>
              </a:solidFill>
              <a:latin typeface="Arial"/>
            </a:endParaRPr>
          </a:p>
        </p:txBody>
      </p:sp>
      <p:sp>
        <p:nvSpPr>
          <p:cNvPr id="206" name="TextShape 2"/>
          <p:cNvSpPr txBox="1"/>
          <p:nvPr/>
        </p:nvSpPr>
        <p:spPr>
          <a:xfrm>
            <a:off x="221400" y="1437120"/>
            <a:ext cx="4300920" cy="2268720"/>
          </a:xfrm>
          <a:prstGeom prst="rect">
            <a:avLst/>
          </a:prstGeom>
          <a:noFill/>
          <a:ln>
            <a:noFill/>
          </a:ln>
        </p:spPr>
        <p:txBody>
          <a:bodyPr tIns="91440" bIns="91440" anchor="ctr">
            <a:noAutofit/>
          </a:bodyPr>
          <a:p>
            <a:pPr marL="114480" algn="just">
              <a:lnSpc>
                <a:spcPct val="120000"/>
              </a:lnSpc>
              <a:tabLst>
                <a:tab algn="l" pos="0"/>
              </a:tabLst>
            </a:pPr>
            <a:r>
              <a:rPr b="0" lang="it-IT" sz="1200" spc="-1" strike="noStrike">
                <a:solidFill>
                  <a:srgbClr val="404040"/>
                </a:solidFill>
                <a:latin typeface="DM Sans"/>
                <a:ea typeface="DM Sans"/>
              </a:rPr>
              <a:t>L’indagine è stata realizzata dal 22 maggio al 1 giugno. 564 gli imprenditori che hanno messo a disposizione le loro informazioni aziendali. Il 24,2% dei questionari sono stati compilati da imprese localizzate nelle città e centri d’arte, mentre il 28,5% di risposte è stato fornito da imprenditori delle diverse località costiere. Sufficientemente rappresentati anche gli altri segmenti di offerta della regione.</a:t>
            </a:r>
            <a:endParaRPr b="0" lang="it-IT" sz="1200" spc="-1" strike="noStrike">
              <a:latin typeface="Arial"/>
            </a:endParaRPr>
          </a:p>
        </p:txBody>
      </p:sp>
      <p:sp>
        <p:nvSpPr>
          <p:cNvPr id="207" name="CustomShape 3"/>
          <p:cNvSpPr/>
          <p:nvPr/>
        </p:nvSpPr>
        <p:spPr>
          <a:xfrm>
            <a:off x="0" y="522000"/>
            <a:ext cx="241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08" name="CustomShape 4"/>
          <p:cNvSpPr/>
          <p:nvPr/>
        </p:nvSpPr>
        <p:spPr>
          <a:xfrm>
            <a:off x="6745680" y="522000"/>
            <a:ext cx="241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09" name="CustomShape 5"/>
          <p:cNvSpPr/>
          <p:nvPr/>
        </p:nvSpPr>
        <p:spPr>
          <a:xfrm>
            <a:off x="-13680" y="4741200"/>
            <a:ext cx="453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pic>
        <p:nvPicPr>
          <p:cNvPr id="210" name="Immagine 2" descr=""/>
          <p:cNvPicPr/>
          <p:nvPr/>
        </p:nvPicPr>
        <p:blipFill>
          <a:blip r:embed="rId1"/>
          <a:srcRect l="6581" t="1939" r="12758" b="2145"/>
          <a:stretch/>
        </p:blipFill>
        <p:spPr>
          <a:xfrm>
            <a:off x="4891680" y="1265400"/>
            <a:ext cx="3707640" cy="26121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713160" y="187560"/>
            <a:ext cx="7717320" cy="572400"/>
          </a:xfrm>
          <a:prstGeom prst="rect">
            <a:avLst/>
          </a:prstGeom>
          <a:noFill/>
          <a:ln>
            <a:noFill/>
          </a:ln>
        </p:spPr>
        <p:txBody>
          <a:bodyPr tIns="91440" bIns="91440">
            <a:noAutofit/>
          </a:bodyPr>
          <a:p>
            <a:pPr algn="ctr">
              <a:lnSpc>
                <a:spcPct val="100000"/>
              </a:lnSpc>
              <a:tabLst>
                <a:tab algn="l" pos="0"/>
              </a:tabLst>
            </a:pPr>
            <a:r>
              <a:rPr b="0" lang="en" sz="2400" spc="-1" strike="noStrike">
                <a:solidFill>
                  <a:srgbClr val="404040"/>
                </a:solidFill>
                <a:latin typeface="DM Sans"/>
                <a:ea typeface="Yeseva One"/>
              </a:rPr>
              <a:t>La stima dei primi cinque mesi del 2023</a:t>
            </a:r>
            <a:endParaRPr b="0" lang="it-IT" sz="2400" spc="-1" strike="noStrike">
              <a:solidFill>
                <a:srgbClr val="000000"/>
              </a:solidFill>
              <a:latin typeface="Arial"/>
            </a:endParaRPr>
          </a:p>
        </p:txBody>
      </p:sp>
      <p:sp>
        <p:nvSpPr>
          <p:cNvPr id="212" name="CustomShape 2"/>
          <p:cNvSpPr/>
          <p:nvPr/>
        </p:nvSpPr>
        <p:spPr>
          <a:xfrm>
            <a:off x="4675320" y="944280"/>
            <a:ext cx="4247640" cy="24192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1050" spc="-1" strike="noStrike">
                <a:solidFill>
                  <a:srgbClr val="404040"/>
                </a:solidFill>
                <a:latin typeface="DM Sans"/>
                <a:ea typeface="DM Sans"/>
              </a:rPr>
              <a:t>La stima delle variazioni percepite dal campione di imprenditori</a:t>
            </a:r>
            <a:endParaRPr b="0" lang="it-IT" sz="1050" spc="-1" strike="noStrike">
              <a:latin typeface="Arial"/>
            </a:endParaRPr>
          </a:p>
        </p:txBody>
      </p:sp>
      <p:sp>
        <p:nvSpPr>
          <p:cNvPr id="213" name="TextShape 3"/>
          <p:cNvSpPr txBox="1"/>
          <p:nvPr/>
        </p:nvSpPr>
        <p:spPr>
          <a:xfrm>
            <a:off x="248760" y="1297800"/>
            <a:ext cx="4111200" cy="2754360"/>
          </a:xfrm>
          <a:prstGeom prst="rect">
            <a:avLst/>
          </a:prstGeom>
          <a:noFill/>
          <a:ln>
            <a:noFill/>
          </a:ln>
        </p:spPr>
        <p:txBody>
          <a:bodyPr tIns="91440" bIns="91440" anchor="ctr">
            <a:noAutofit/>
          </a:bodyPr>
          <a:p>
            <a:pPr marL="114480" algn="just">
              <a:lnSpc>
                <a:spcPct val="120000"/>
              </a:lnSpc>
              <a:tabLst>
                <a:tab algn="l" pos="0"/>
              </a:tabLst>
            </a:pPr>
            <a:r>
              <a:rPr b="0" lang="it-IT" sz="1200" spc="-1" strike="noStrike">
                <a:solidFill>
                  <a:srgbClr val="404040"/>
                </a:solidFill>
                <a:latin typeface="DM Sans"/>
                <a:ea typeface="DM Sans"/>
              </a:rPr>
              <a:t>Secondo le indicazioni ricevute, le presenze turistiche dei primi cinque mesi del 2023 dovrebbero attestarsi sui 10,4 milioni, cioè il +18% rispetto al 2022. A trainare la crescita sono stati soprattutto i flussi turistici delle città e centri d’arte, ma un trend decisamente positivo è stato segnalato anche dalle imprese delle aree di montagna. Buoni risultati dovrebbero aver conseguito anche gli imprenditori localizzati nelle aree del termale. </a:t>
            </a:r>
            <a:endParaRPr b="0" lang="it-IT" sz="1200" spc="-1" strike="noStrike">
              <a:latin typeface="Arial"/>
            </a:endParaRPr>
          </a:p>
          <a:p>
            <a:pPr marL="114480" algn="just">
              <a:lnSpc>
                <a:spcPct val="120000"/>
              </a:lnSpc>
              <a:tabLst>
                <a:tab algn="l" pos="0"/>
              </a:tabLst>
            </a:pPr>
            <a:r>
              <a:rPr b="0" lang="it-IT" sz="1200" spc="-1" strike="noStrike">
                <a:solidFill>
                  <a:srgbClr val="404040"/>
                </a:solidFill>
                <a:latin typeface="DM Sans"/>
                <a:ea typeface="DM Sans"/>
              </a:rPr>
              <a:t>La crescita percepita dalle strutture ricettive alberghiere si attesterebbe al +19,8% e quella delle strutture complementari al +16%.</a:t>
            </a:r>
            <a:endParaRPr b="0" lang="it-IT" sz="1200" spc="-1" strike="noStrike">
              <a:latin typeface="Arial"/>
            </a:endParaRPr>
          </a:p>
        </p:txBody>
      </p:sp>
      <p:sp>
        <p:nvSpPr>
          <p:cNvPr id="214" name="CustomShape 4"/>
          <p:cNvSpPr/>
          <p:nvPr/>
        </p:nvSpPr>
        <p:spPr>
          <a:xfrm>
            <a:off x="0" y="522000"/>
            <a:ext cx="169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15" name="CustomShape 5"/>
          <p:cNvSpPr/>
          <p:nvPr/>
        </p:nvSpPr>
        <p:spPr>
          <a:xfrm>
            <a:off x="7476480" y="522000"/>
            <a:ext cx="169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16" name="CustomShape 6"/>
          <p:cNvSpPr/>
          <p:nvPr/>
        </p:nvSpPr>
        <p:spPr>
          <a:xfrm>
            <a:off x="4574880" y="4703400"/>
            <a:ext cx="4607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pic>
        <p:nvPicPr>
          <p:cNvPr id="217" name="Immagine 2" descr=""/>
          <p:cNvPicPr/>
          <p:nvPr/>
        </p:nvPicPr>
        <p:blipFill>
          <a:blip r:embed="rId1"/>
          <a:srcRect l="0" t="0" r="28827" b="7095"/>
          <a:stretch/>
        </p:blipFill>
        <p:spPr>
          <a:xfrm>
            <a:off x="4675320" y="1186920"/>
            <a:ext cx="4247640" cy="34992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2422800" y="4726440"/>
            <a:ext cx="673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19" name="CustomShape 2"/>
          <p:cNvSpPr/>
          <p:nvPr/>
        </p:nvSpPr>
        <p:spPr>
          <a:xfrm>
            <a:off x="261720" y="738360"/>
            <a:ext cx="8620200" cy="1184760"/>
          </a:xfrm>
          <a:prstGeom prst="rect">
            <a:avLst/>
          </a:prstGeom>
          <a:noFill/>
          <a:ln>
            <a:noFill/>
          </a:ln>
        </p:spPr>
        <p:style>
          <a:lnRef idx="0"/>
          <a:fillRef idx="0"/>
          <a:effectRef idx="0"/>
          <a:fontRef idx="minor"/>
        </p:style>
        <p:txBody>
          <a:bodyPr lIns="90000" rIns="90000" tIns="45000" bIns="45000">
            <a:spAutoFit/>
          </a:bodyPr>
          <a:p>
            <a:pPr marL="108000" algn="just">
              <a:lnSpc>
                <a:spcPct val="120000"/>
              </a:lnSpc>
            </a:pPr>
            <a:r>
              <a:rPr b="0" lang="it-IT" sz="1200" spc="-1" strike="noStrike">
                <a:solidFill>
                  <a:srgbClr val="404040"/>
                </a:solidFill>
                <a:latin typeface="DM Sans"/>
                <a:ea typeface="Arial"/>
              </a:rPr>
              <a:t>Secondo gli imprenditori il trend di crescita continuerà anche per il trimestre estivo: +4,7% di arrivi e +4,3% di presenze. Secondo le stime saranno oltre 5,9 milioni i turisti che arriveranno nelle strutture ricettive e trascorreranno 23,9 milioni di pernottamenti. 11,9 milioni i pernottamenti stimati della domanda italiana, oltre 12 milioni i pernottamenti degli stranieri. La crescita del settore alberghiero dovrebbe attestarsi al +5%, mentre per il settore extralberghiero la stima indicherebbe un +3,8%.</a:t>
            </a:r>
            <a:endParaRPr b="0" lang="it-IT" sz="1200" spc="-1" strike="noStrike">
              <a:latin typeface="Arial"/>
            </a:endParaRPr>
          </a:p>
        </p:txBody>
      </p:sp>
      <p:sp>
        <p:nvSpPr>
          <p:cNvPr id="220" name="TextShape 3"/>
          <p:cNvSpPr txBox="1"/>
          <p:nvPr/>
        </p:nvSpPr>
        <p:spPr>
          <a:xfrm>
            <a:off x="713160" y="187560"/>
            <a:ext cx="7717320" cy="572400"/>
          </a:xfrm>
          <a:prstGeom prst="rect">
            <a:avLst/>
          </a:prstGeom>
          <a:noFill/>
          <a:ln>
            <a:noFill/>
          </a:ln>
        </p:spPr>
        <p:txBody>
          <a:bodyPr tIns="91440" bIns="91440">
            <a:noAutofit/>
          </a:bodyPr>
          <a:p>
            <a:pPr algn="ctr">
              <a:lnSpc>
                <a:spcPct val="100000"/>
              </a:lnSpc>
              <a:tabLst>
                <a:tab algn="l" pos="0"/>
              </a:tabLst>
            </a:pPr>
            <a:r>
              <a:rPr b="0" lang="en" sz="2400" spc="-1" strike="noStrike">
                <a:solidFill>
                  <a:srgbClr val="404040"/>
                </a:solidFill>
                <a:latin typeface="Montserrat"/>
                <a:ea typeface="Yeseva One"/>
              </a:rPr>
              <a:t>Il trend atteso per il trimestre estivo 2023</a:t>
            </a:r>
            <a:endParaRPr b="0" lang="it-IT" sz="2400" spc="-1" strike="noStrike">
              <a:solidFill>
                <a:srgbClr val="000000"/>
              </a:solidFill>
              <a:latin typeface="Arial"/>
            </a:endParaRPr>
          </a:p>
        </p:txBody>
      </p:sp>
      <p:sp>
        <p:nvSpPr>
          <p:cNvPr id="221" name="CustomShape 4"/>
          <p:cNvSpPr/>
          <p:nvPr/>
        </p:nvSpPr>
        <p:spPr>
          <a:xfrm>
            <a:off x="0" y="522000"/>
            <a:ext cx="169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22" name="CustomShape 5"/>
          <p:cNvSpPr/>
          <p:nvPr/>
        </p:nvSpPr>
        <p:spPr>
          <a:xfrm>
            <a:off x="7454160" y="522000"/>
            <a:ext cx="169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pic>
        <p:nvPicPr>
          <p:cNvPr id="223" name="Immagine 3" descr=""/>
          <p:cNvPicPr/>
          <p:nvPr/>
        </p:nvPicPr>
        <p:blipFill>
          <a:blip r:embed="rId1"/>
          <a:srcRect l="0" t="1354" r="0" b="2481"/>
          <a:stretch/>
        </p:blipFill>
        <p:spPr>
          <a:xfrm>
            <a:off x="2469960" y="2154600"/>
            <a:ext cx="4211640" cy="2558520"/>
          </a:xfrm>
          <a:prstGeom prst="rect">
            <a:avLst/>
          </a:prstGeom>
          <a:ln>
            <a:noFill/>
          </a:ln>
        </p:spPr>
      </p:pic>
      <p:sp>
        <p:nvSpPr>
          <p:cNvPr id="224" name="CustomShape 6"/>
          <p:cNvSpPr/>
          <p:nvPr/>
        </p:nvSpPr>
        <p:spPr>
          <a:xfrm>
            <a:off x="2448000" y="1870560"/>
            <a:ext cx="4247640" cy="24192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1050" spc="-1" strike="noStrike">
                <a:solidFill>
                  <a:srgbClr val="404040"/>
                </a:solidFill>
                <a:latin typeface="DM Sans"/>
                <a:ea typeface="DM Sans"/>
              </a:rPr>
              <a:t>La stima delle variazioni percepite dal campione di imprenditori</a:t>
            </a:r>
            <a:endParaRPr b="0" lang="it-IT" sz="10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1645560" y="208440"/>
            <a:ext cx="5891760" cy="462240"/>
          </a:xfrm>
          <a:prstGeom prst="rect">
            <a:avLst/>
          </a:prstGeom>
          <a:noFill/>
          <a:ln>
            <a:noFill/>
          </a:ln>
        </p:spPr>
        <p:txBody>
          <a:bodyPr tIns="91440" bIns="91440">
            <a:noAutofit/>
          </a:bodyPr>
          <a:p>
            <a:pPr algn="ctr">
              <a:lnSpc>
                <a:spcPct val="80000"/>
              </a:lnSpc>
            </a:pPr>
            <a:r>
              <a:rPr b="0" lang="it-IT" sz="2400" spc="-1" strike="noStrike">
                <a:solidFill>
                  <a:srgbClr val="404040"/>
                </a:solidFill>
                <a:latin typeface="DM Sans"/>
                <a:ea typeface="Yeseva One"/>
              </a:rPr>
              <a:t>Il trend atteso per il trimestre estivo 2023</a:t>
            </a:r>
            <a:endParaRPr b="0" lang="it-IT" sz="2400" spc="-1" strike="noStrike">
              <a:solidFill>
                <a:srgbClr val="000000"/>
              </a:solidFill>
              <a:latin typeface="Arial"/>
            </a:endParaRPr>
          </a:p>
        </p:txBody>
      </p:sp>
      <p:sp>
        <p:nvSpPr>
          <p:cNvPr id="226" name="CustomShape 2"/>
          <p:cNvSpPr/>
          <p:nvPr/>
        </p:nvSpPr>
        <p:spPr>
          <a:xfrm>
            <a:off x="0" y="468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27" name="CustomShape 3"/>
          <p:cNvSpPr/>
          <p:nvPr/>
        </p:nvSpPr>
        <p:spPr>
          <a:xfrm>
            <a:off x="7477560" y="468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28" name="CustomShape 4"/>
          <p:cNvSpPr/>
          <p:nvPr/>
        </p:nvSpPr>
        <p:spPr>
          <a:xfrm flipH="1">
            <a:off x="412920" y="2160360"/>
            <a:ext cx="2326320" cy="48564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CITTÀ E CENTRI D’ARTE</a:t>
            </a:r>
            <a:endParaRPr b="0" lang="it-IT" sz="1800" spc="-1" strike="noStrike">
              <a:latin typeface="Arial"/>
            </a:endParaRPr>
          </a:p>
        </p:txBody>
      </p:sp>
      <p:sp>
        <p:nvSpPr>
          <p:cNvPr id="229" name="CustomShape 5"/>
          <p:cNvSpPr/>
          <p:nvPr/>
        </p:nvSpPr>
        <p:spPr>
          <a:xfrm flipH="1">
            <a:off x="313200" y="2777760"/>
            <a:ext cx="2525760" cy="105948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Il trend atteso è di una crescita sostenuta della domanda straniera, stimata al +10,1%. Aumenti più contenuti, ma comunque significativi, sono attesi anche per la componente italiana: +6,7%.</a:t>
            </a:r>
            <a:endParaRPr b="0" lang="it-IT" sz="1100" spc="-1" strike="noStrike">
              <a:latin typeface="Arial"/>
            </a:endParaRPr>
          </a:p>
        </p:txBody>
      </p:sp>
      <p:sp>
        <p:nvSpPr>
          <p:cNvPr id="230" name="CustomShape 6"/>
          <p:cNvSpPr/>
          <p:nvPr/>
        </p:nvSpPr>
        <p:spPr>
          <a:xfrm flipH="1">
            <a:off x="1149840" y="1637640"/>
            <a:ext cx="1081800" cy="40176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+9,2%</a:t>
            </a:r>
            <a:endParaRPr b="0" lang="it-IT" sz="2400" spc="-1" strike="noStrike">
              <a:latin typeface="Arial"/>
            </a:endParaRPr>
          </a:p>
        </p:txBody>
      </p:sp>
      <p:sp>
        <p:nvSpPr>
          <p:cNvPr id="231" name="CustomShape 7"/>
          <p:cNvSpPr/>
          <p:nvPr/>
        </p:nvSpPr>
        <p:spPr>
          <a:xfrm>
            <a:off x="572760" y="1544040"/>
            <a:ext cx="577440" cy="577440"/>
          </a:xfrm>
          <a:prstGeom prst="rect">
            <a:avLst/>
          </a:prstGeom>
          <a:solidFill>
            <a:srgbClr val="cc3300"/>
          </a:solidFill>
          <a:ln>
            <a:solidFill>
              <a:srgbClr val="cd181e"/>
            </a:solidFill>
          </a:ln>
        </p:spPr>
        <p:style>
          <a:lnRef idx="0"/>
          <a:fillRef idx="0"/>
          <a:effectRef idx="0"/>
          <a:fontRef idx="minor"/>
        </p:style>
      </p:sp>
      <p:pic>
        <p:nvPicPr>
          <p:cNvPr id="232" name="Immagine 26" descr=""/>
          <p:cNvPicPr/>
          <p:nvPr/>
        </p:nvPicPr>
        <p:blipFill>
          <a:blip r:embed="rId1">
            <a:lum bright="70000" contrast="-70000"/>
          </a:blip>
          <a:stretch/>
        </p:blipFill>
        <p:spPr>
          <a:xfrm>
            <a:off x="657720" y="1617120"/>
            <a:ext cx="431640" cy="431640"/>
          </a:xfrm>
          <a:prstGeom prst="rect">
            <a:avLst/>
          </a:prstGeom>
          <a:ln>
            <a:noFill/>
          </a:ln>
        </p:spPr>
      </p:pic>
      <p:sp>
        <p:nvSpPr>
          <p:cNvPr id="233" name="CustomShape 8"/>
          <p:cNvSpPr/>
          <p:nvPr/>
        </p:nvSpPr>
        <p:spPr>
          <a:xfrm flipH="1">
            <a:off x="3370680" y="2159280"/>
            <a:ext cx="2372760" cy="51192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LOCALITÀ </a:t>
            </a:r>
            <a:endParaRPr b="0" lang="it-IT" sz="1800" spc="-1" strike="noStrike">
              <a:latin typeface="Arial"/>
            </a:endParaRPr>
          </a:p>
          <a:p>
            <a:pPr algn="ctr">
              <a:lnSpc>
                <a:spcPct val="80000"/>
              </a:lnSpc>
              <a:tabLst>
                <a:tab algn="l" pos="0"/>
              </a:tabLst>
            </a:pPr>
            <a:r>
              <a:rPr b="1" lang="it-IT" sz="1800" spc="-1" strike="noStrike">
                <a:solidFill>
                  <a:srgbClr val="404040"/>
                </a:solidFill>
                <a:latin typeface="DM Sans"/>
                <a:ea typeface="Fjalla One"/>
              </a:rPr>
              <a:t>COSTIERE</a:t>
            </a:r>
            <a:endParaRPr b="0" lang="it-IT" sz="1800" spc="-1" strike="noStrike">
              <a:latin typeface="Arial"/>
            </a:endParaRPr>
          </a:p>
        </p:txBody>
      </p:sp>
      <p:sp>
        <p:nvSpPr>
          <p:cNvPr id="234" name="CustomShape 9"/>
          <p:cNvSpPr/>
          <p:nvPr/>
        </p:nvSpPr>
        <p:spPr>
          <a:xfrm>
            <a:off x="3726000" y="1544040"/>
            <a:ext cx="577440" cy="577440"/>
          </a:xfrm>
          <a:prstGeom prst="rect">
            <a:avLst/>
          </a:prstGeom>
          <a:solidFill>
            <a:srgbClr val="cc3300"/>
          </a:solidFill>
          <a:ln>
            <a:solidFill>
              <a:srgbClr val="cd181e"/>
            </a:solidFill>
          </a:ln>
        </p:spPr>
        <p:style>
          <a:lnRef idx="0"/>
          <a:fillRef idx="0"/>
          <a:effectRef idx="0"/>
          <a:fontRef idx="minor"/>
        </p:style>
      </p:sp>
      <p:sp>
        <p:nvSpPr>
          <p:cNvPr id="235" name="CustomShape 10"/>
          <p:cNvSpPr/>
          <p:nvPr/>
        </p:nvSpPr>
        <p:spPr>
          <a:xfrm flipH="1">
            <a:off x="6374880" y="2153880"/>
            <a:ext cx="2474640" cy="51372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LOCALITÀ RURALI </a:t>
            </a:r>
            <a:endParaRPr b="0" lang="it-IT" sz="1800" spc="-1" strike="noStrike">
              <a:latin typeface="Arial"/>
            </a:endParaRPr>
          </a:p>
          <a:p>
            <a:pPr algn="ctr">
              <a:lnSpc>
                <a:spcPct val="80000"/>
              </a:lnSpc>
              <a:tabLst>
                <a:tab algn="l" pos="0"/>
              </a:tabLst>
            </a:pPr>
            <a:r>
              <a:rPr b="1" lang="it-IT" sz="1800" spc="-1" strike="noStrike">
                <a:solidFill>
                  <a:srgbClr val="404040"/>
                </a:solidFill>
                <a:latin typeface="DM Sans"/>
                <a:ea typeface="Fjalla One"/>
              </a:rPr>
              <a:t>E DI COLLINA</a:t>
            </a:r>
            <a:endParaRPr b="0" lang="it-IT" sz="1800" spc="-1" strike="noStrike">
              <a:latin typeface="Arial"/>
            </a:endParaRPr>
          </a:p>
        </p:txBody>
      </p:sp>
      <p:sp>
        <p:nvSpPr>
          <p:cNvPr id="236" name="CustomShape 11"/>
          <p:cNvSpPr/>
          <p:nvPr/>
        </p:nvSpPr>
        <p:spPr>
          <a:xfrm flipH="1">
            <a:off x="6966360" y="1549800"/>
            <a:ext cx="1175040" cy="57744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+2,5%</a:t>
            </a:r>
            <a:endParaRPr b="0" lang="it-IT" sz="2400" spc="-1" strike="noStrike">
              <a:latin typeface="Arial"/>
            </a:endParaRPr>
          </a:p>
        </p:txBody>
      </p:sp>
      <p:sp>
        <p:nvSpPr>
          <p:cNvPr id="237" name="CustomShape 12"/>
          <p:cNvSpPr/>
          <p:nvPr/>
        </p:nvSpPr>
        <p:spPr>
          <a:xfrm>
            <a:off x="6388560" y="1544040"/>
            <a:ext cx="577440" cy="577440"/>
          </a:xfrm>
          <a:prstGeom prst="rect">
            <a:avLst/>
          </a:prstGeom>
          <a:solidFill>
            <a:srgbClr val="c00000"/>
          </a:solidFill>
          <a:ln>
            <a:solidFill>
              <a:srgbClr val="cd181e"/>
            </a:solidFill>
          </a:ln>
        </p:spPr>
        <p:style>
          <a:lnRef idx="0"/>
          <a:fillRef idx="0"/>
          <a:effectRef idx="0"/>
          <a:fontRef idx="minor"/>
        </p:style>
      </p:sp>
      <p:pic>
        <p:nvPicPr>
          <p:cNvPr id="238" name="Immagine 35" descr=""/>
          <p:cNvPicPr/>
          <p:nvPr/>
        </p:nvPicPr>
        <p:blipFill>
          <a:blip r:embed="rId2">
            <a:lum bright="70000" contrast="-70000"/>
          </a:blip>
          <a:stretch/>
        </p:blipFill>
        <p:spPr>
          <a:xfrm>
            <a:off x="3795480" y="1601640"/>
            <a:ext cx="431640" cy="431640"/>
          </a:xfrm>
          <a:prstGeom prst="rect">
            <a:avLst/>
          </a:prstGeom>
          <a:ln>
            <a:noFill/>
          </a:ln>
        </p:spPr>
      </p:pic>
      <p:pic>
        <p:nvPicPr>
          <p:cNvPr id="239" name="Immagine 36" descr=""/>
          <p:cNvPicPr/>
          <p:nvPr/>
        </p:nvPicPr>
        <p:blipFill>
          <a:blip r:embed="rId3">
            <a:lum bright="70000" contrast="-70000"/>
          </a:blip>
          <a:srcRect l="0" t="7620" r="0" b="12004"/>
          <a:stretch/>
        </p:blipFill>
        <p:spPr>
          <a:xfrm>
            <a:off x="6425640" y="1628640"/>
            <a:ext cx="503640" cy="404640"/>
          </a:xfrm>
          <a:prstGeom prst="rect">
            <a:avLst/>
          </a:prstGeom>
          <a:ln>
            <a:noFill/>
          </a:ln>
        </p:spPr>
      </p:pic>
      <p:sp>
        <p:nvSpPr>
          <p:cNvPr id="240" name="CustomShape 13"/>
          <p:cNvSpPr/>
          <p:nvPr/>
        </p:nvSpPr>
        <p:spPr>
          <a:xfrm flipH="1">
            <a:off x="3328560" y="2751120"/>
            <a:ext cx="2525760" cy="91224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Le previsioni indicherebbero un aumento dei pernottamenti stranieri del +3,7%, mentre per la domanda italiana è atteso un assestamento del +1,7%.</a:t>
            </a:r>
            <a:endParaRPr b="0" lang="it-IT" sz="1100" spc="-1" strike="noStrike">
              <a:latin typeface="Arial"/>
            </a:endParaRPr>
          </a:p>
        </p:txBody>
      </p:sp>
      <p:sp>
        <p:nvSpPr>
          <p:cNvPr id="241" name="CustomShape 14"/>
          <p:cNvSpPr/>
          <p:nvPr/>
        </p:nvSpPr>
        <p:spPr>
          <a:xfrm flipH="1">
            <a:off x="4263840" y="1647000"/>
            <a:ext cx="1081800" cy="40176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+2,3%</a:t>
            </a:r>
            <a:endParaRPr b="0" lang="it-IT" sz="2400" spc="-1" strike="noStrike">
              <a:latin typeface="Arial"/>
            </a:endParaRPr>
          </a:p>
        </p:txBody>
      </p:sp>
      <p:sp>
        <p:nvSpPr>
          <p:cNvPr id="242" name="CustomShape 15"/>
          <p:cNvSpPr/>
          <p:nvPr/>
        </p:nvSpPr>
        <p:spPr>
          <a:xfrm flipH="1">
            <a:off x="6303960" y="2764800"/>
            <a:ext cx="2525760" cy="72360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Il trend di crescita del mercato straniero è del +3,2%. Una sostanziale stabilità è attesa, invece, per il mercato italiano (+0,4%).</a:t>
            </a:r>
            <a:endParaRPr b="0" lang="it-IT" sz="1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1645560" y="208440"/>
            <a:ext cx="5891760" cy="462240"/>
          </a:xfrm>
          <a:prstGeom prst="rect">
            <a:avLst/>
          </a:prstGeom>
          <a:noFill/>
          <a:ln>
            <a:noFill/>
          </a:ln>
        </p:spPr>
        <p:txBody>
          <a:bodyPr tIns="91440" bIns="91440">
            <a:noAutofit/>
          </a:bodyPr>
          <a:p>
            <a:pPr algn="ctr">
              <a:lnSpc>
                <a:spcPct val="80000"/>
              </a:lnSpc>
            </a:pPr>
            <a:r>
              <a:rPr b="0" lang="it-IT" sz="2400" spc="-1" strike="noStrike">
                <a:solidFill>
                  <a:srgbClr val="404040"/>
                </a:solidFill>
                <a:latin typeface="DM Sans"/>
                <a:ea typeface="Yeseva One"/>
              </a:rPr>
              <a:t>Il trend atteso per il trimestre estivo 2023</a:t>
            </a:r>
            <a:endParaRPr b="0" lang="it-IT" sz="2400" spc="-1" strike="noStrike">
              <a:solidFill>
                <a:srgbClr val="000000"/>
              </a:solidFill>
              <a:latin typeface="Arial"/>
            </a:endParaRPr>
          </a:p>
        </p:txBody>
      </p:sp>
      <p:sp>
        <p:nvSpPr>
          <p:cNvPr id="244" name="CustomShape 2"/>
          <p:cNvSpPr/>
          <p:nvPr/>
        </p:nvSpPr>
        <p:spPr>
          <a:xfrm>
            <a:off x="0" y="468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45" name="CustomShape 3"/>
          <p:cNvSpPr/>
          <p:nvPr/>
        </p:nvSpPr>
        <p:spPr>
          <a:xfrm>
            <a:off x="7477560" y="468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46" name="CustomShape 4"/>
          <p:cNvSpPr/>
          <p:nvPr/>
        </p:nvSpPr>
        <p:spPr>
          <a:xfrm flipH="1">
            <a:off x="412920" y="2160360"/>
            <a:ext cx="2326320" cy="48564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LOCALITÀ</a:t>
            </a:r>
            <a:endParaRPr b="0" lang="it-IT" sz="1800" spc="-1" strike="noStrike">
              <a:latin typeface="Arial"/>
            </a:endParaRPr>
          </a:p>
          <a:p>
            <a:pPr algn="ctr">
              <a:lnSpc>
                <a:spcPct val="80000"/>
              </a:lnSpc>
              <a:tabLst>
                <a:tab algn="l" pos="0"/>
              </a:tabLst>
            </a:pPr>
            <a:r>
              <a:rPr b="1" lang="it-IT" sz="1800" spc="-1" strike="noStrike">
                <a:solidFill>
                  <a:srgbClr val="404040"/>
                </a:solidFill>
                <a:latin typeface="DM Sans"/>
                <a:ea typeface="Fjalla One"/>
              </a:rPr>
              <a:t>MONTANE</a:t>
            </a:r>
            <a:endParaRPr b="0" lang="it-IT" sz="1800" spc="-1" strike="noStrike">
              <a:latin typeface="Arial"/>
            </a:endParaRPr>
          </a:p>
        </p:txBody>
      </p:sp>
      <p:sp>
        <p:nvSpPr>
          <p:cNvPr id="247" name="CustomShape 5"/>
          <p:cNvSpPr/>
          <p:nvPr/>
        </p:nvSpPr>
        <p:spPr>
          <a:xfrm flipH="1">
            <a:off x="313200" y="2715120"/>
            <a:ext cx="2525760" cy="90360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È prevista un’ulteriore crescita del mercato italiano del +5%, ma più sostenuta appare la tendenza del mercato estero che si attesterebbe al +9%.</a:t>
            </a:r>
            <a:endParaRPr b="0" lang="it-IT" sz="1100" spc="-1" strike="noStrike">
              <a:latin typeface="Arial"/>
            </a:endParaRPr>
          </a:p>
        </p:txBody>
      </p:sp>
      <p:sp>
        <p:nvSpPr>
          <p:cNvPr id="248" name="CustomShape 6"/>
          <p:cNvSpPr/>
          <p:nvPr/>
        </p:nvSpPr>
        <p:spPr>
          <a:xfrm flipH="1">
            <a:off x="1149840" y="1637640"/>
            <a:ext cx="1081800" cy="40176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+6,7%</a:t>
            </a:r>
            <a:endParaRPr b="0" lang="it-IT" sz="2400" spc="-1" strike="noStrike">
              <a:latin typeface="Arial"/>
            </a:endParaRPr>
          </a:p>
        </p:txBody>
      </p:sp>
      <p:sp>
        <p:nvSpPr>
          <p:cNvPr id="249" name="CustomShape 7"/>
          <p:cNvSpPr/>
          <p:nvPr/>
        </p:nvSpPr>
        <p:spPr>
          <a:xfrm>
            <a:off x="572760" y="1544040"/>
            <a:ext cx="577440" cy="577440"/>
          </a:xfrm>
          <a:prstGeom prst="rect">
            <a:avLst/>
          </a:prstGeom>
          <a:solidFill>
            <a:srgbClr val="cc3300"/>
          </a:solidFill>
          <a:ln>
            <a:solidFill>
              <a:srgbClr val="cd181e"/>
            </a:solidFill>
          </a:ln>
        </p:spPr>
        <p:style>
          <a:lnRef idx="0"/>
          <a:fillRef idx="0"/>
          <a:effectRef idx="0"/>
          <a:fontRef idx="minor"/>
        </p:style>
      </p:sp>
      <p:sp>
        <p:nvSpPr>
          <p:cNvPr id="250" name="CustomShape 8"/>
          <p:cNvSpPr/>
          <p:nvPr/>
        </p:nvSpPr>
        <p:spPr>
          <a:xfrm flipH="1">
            <a:off x="3370680" y="2159280"/>
            <a:ext cx="2372760" cy="51192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LOCALITÀ </a:t>
            </a:r>
            <a:endParaRPr b="0" lang="it-IT" sz="1800" spc="-1" strike="noStrike">
              <a:latin typeface="Arial"/>
            </a:endParaRPr>
          </a:p>
          <a:p>
            <a:pPr algn="ctr">
              <a:lnSpc>
                <a:spcPct val="80000"/>
              </a:lnSpc>
              <a:tabLst>
                <a:tab algn="l" pos="0"/>
              </a:tabLst>
            </a:pPr>
            <a:r>
              <a:rPr b="1" lang="it-IT" sz="1800" spc="-1" strike="noStrike">
                <a:solidFill>
                  <a:srgbClr val="404040"/>
                </a:solidFill>
                <a:latin typeface="DM Sans"/>
                <a:ea typeface="Fjalla One"/>
              </a:rPr>
              <a:t>TERMALI</a:t>
            </a:r>
            <a:endParaRPr b="0" lang="it-IT" sz="1800" spc="-1" strike="noStrike">
              <a:latin typeface="Arial"/>
            </a:endParaRPr>
          </a:p>
        </p:txBody>
      </p:sp>
      <p:sp>
        <p:nvSpPr>
          <p:cNvPr id="251" name="CustomShape 9"/>
          <p:cNvSpPr/>
          <p:nvPr/>
        </p:nvSpPr>
        <p:spPr>
          <a:xfrm>
            <a:off x="3726000" y="1544040"/>
            <a:ext cx="577440" cy="577440"/>
          </a:xfrm>
          <a:prstGeom prst="rect">
            <a:avLst/>
          </a:prstGeom>
          <a:solidFill>
            <a:srgbClr val="cc3300"/>
          </a:solidFill>
          <a:ln>
            <a:solidFill>
              <a:srgbClr val="cd181e"/>
            </a:solidFill>
          </a:ln>
        </p:spPr>
        <p:style>
          <a:lnRef idx="0"/>
          <a:fillRef idx="0"/>
          <a:effectRef idx="0"/>
          <a:fontRef idx="minor"/>
        </p:style>
      </p:sp>
      <p:sp>
        <p:nvSpPr>
          <p:cNvPr id="252" name="CustomShape 10"/>
          <p:cNvSpPr/>
          <p:nvPr/>
        </p:nvSpPr>
        <p:spPr>
          <a:xfrm flipH="1">
            <a:off x="6374880" y="2153880"/>
            <a:ext cx="2474640" cy="513720"/>
          </a:xfrm>
          <a:prstGeom prst="rect">
            <a:avLst/>
          </a:prstGeom>
          <a:noFill/>
          <a:ln>
            <a:noFill/>
          </a:ln>
        </p:spPr>
        <p:style>
          <a:lnRef idx="0"/>
          <a:fillRef idx="0"/>
          <a:effectRef idx="0"/>
          <a:fontRef idx="minor"/>
        </p:style>
        <p:txBody>
          <a:bodyPr tIns="91440" bIns="91440" anchor="ctr">
            <a:noAutofit/>
          </a:bodyPr>
          <a:p>
            <a:pPr algn="ctr">
              <a:lnSpc>
                <a:spcPct val="80000"/>
              </a:lnSpc>
              <a:tabLst>
                <a:tab algn="l" pos="0"/>
              </a:tabLst>
            </a:pPr>
            <a:r>
              <a:rPr b="1" lang="it-IT" sz="1800" spc="-1" strike="noStrike">
                <a:solidFill>
                  <a:srgbClr val="404040"/>
                </a:solidFill>
                <a:latin typeface="DM Sans"/>
                <a:ea typeface="Fjalla One"/>
              </a:rPr>
              <a:t>LOCALITÀ AD ALTRO INTERESSE</a:t>
            </a:r>
            <a:endParaRPr b="0" lang="it-IT" sz="1800" spc="-1" strike="noStrike">
              <a:latin typeface="Arial"/>
            </a:endParaRPr>
          </a:p>
        </p:txBody>
      </p:sp>
      <p:sp>
        <p:nvSpPr>
          <p:cNvPr id="253" name="CustomShape 11"/>
          <p:cNvSpPr/>
          <p:nvPr/>
        </p:nvSpPr>
        <p:spPr>
          <a:xfrm flipH="1">
            <a:off x="6966360" y="1549800"/>
            <a:ext cx="1175040" cy="57744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+2,1%</a:t>
            </a:r>
            <a:endParaRPr b="0" lang="it-IT" sz="2400" spc="-1" strike="noStrike">
              <a:latin typeface="Arial"/>
            </a:endParaRPr>
          </a:p>
        </p:txBody>
      </p:sp>
      <p:sp>
        <p:nvSpPr>
          <p:cNvPr id="254" name="CustomShape 12"/>
          <p:cNvSpPr/>
          <p:nvPr/>
        </p:nvSpPr>
        <p:spPr>
          <a:xfrm>
            <a:off x="6388560" y="1544040"/>
            <a:ext cx="577440" cy="577440"/>
          </a:xfrm>
          <a:prstGeom prst="rect">
            <a:avLst/>
          </a:prstGeom>
          <a:solidFill>
            <a:srgbClr val="c00000"/>
          </a:solidFill>
          <a:ln>
            <a:solidFill>
              <a:srgbClr val="cd181e"/>
            </a:solidFill>
          </a:ln>
        </p:spPr>
        <p:style>
          <a:lnRef idx="0"/>
          <a:fillRef idx="0"/>
          <a:effectRef idx="0"/>
          <a:fontRef idx="minor"/>
        </p:style>
      </p:sp>
      <p:sp>
        <p:nvSpPr>
          <p:cNvPr id="255" name="CustomShape 13"/>
          <p:cNvSpPr/>
          <p:nvPr/>
        </p:nvSpPr>
        <p:spPr>
          <a:xfrm flipH="1">
            <a:off x="3328560" y="2697120"/>
            <a:ext cx="2525760" cy="91224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Anche per questa tipologia le stime di crescita dei flussi stranieri salgono al +9,4%, mentre le stime indicherebbero una flessione della domanda italiana (-4,7%).</a:t>
            </a:r>
            <a:endParaRPr b="0" lang="it-IT" sz="1100" spc="-1" strike="noStrike">
              <a:latin typeface="Arial"/>
            </a:endParaRPr>
          </a:p>
        </p:txBody>
      </p:sp>
      <p:sp>
        <p:nvSpPr>
          <p:cNvPr id="256" name="CustomShape 14"/>
          <p:cNvSpPr/>
          <p:nvPr/>
        </p:nvSpPr>
        <p:spPr>
          <a:xfrm flipH="1">
            <a:off x="4263840" y="1647000"/>
            <a:ext cx="1081800" cy="401760"/>
          </a:xfrm>
          <a:prstGeom prst="rect">
            <a:avLst/>
          </a:prstGeom>
          <a:noFill/>
          <a:ln>
            <a:noFill/>
          </a:ln>
        </p:spPr>
        <p:style>
          <a:lnRef idx="0"/>
          <a:fillRef idx="0"/>
          <a:effectRef idx="0"/>
          <a:fontRef idx="minor"/>
        </p:style>
        <p:txBody>
          <a:bodyPr tIns="91440" bIns="91440" anchor="ctr">
            <a:noAutofit/>
          </a:bodyPr>
          <a:p>
            <a:pPr algn="ctr">
              <a:lnSpc>
                <a:spcPct val="100000"/>
              </a:lnSpc>
              <a:tabLst>
                <a:tab algn="l" pos="0"/>
              </a:tabLst>
            </a:pPr>
            <a:r>
              <a:rPr b="1" lang="en" sz="2400" spc="-1" strike="noStrike">
                <a:solidFill>
                  <a:srgbClr val="c00000"/>
                </a:solidFill>
                <a:latin typeface="Fjalla One"/>
                <a:ea typeface="Fjalla One"/>
              </a:rPr>
              <a:t>+2,9%</a:t>
            </a:r>
            <a:endParaRPr b="0" lang="it-IT" sz="2400" spc="-1" strike="noStrike">
              <a:latin typeface="Arial"/>
            </a:endParaRPr>
          </a:p>
        </p:txBody>
      </p:sp>
      <p:sp>
        <p:nvSpPr>
          <p:cNvPr id="257" name="CustomShape 15"/>
          <p:cNvSpPr/>
          <p:nvPr/>
        </p:nvSpPr>
        <p:spPr>
          <a:xfrm flipH="1">
            <a:off x="6303960" y="2711160"/>
            <a:ext cx="2525760" cy="1213200"/>
          </a:xfrm>
          <a:prstGeom prst="rect">
            <a:avLst/>
          </a:prstGeom>
          <a:noFill/>
          <a:ln>
            <a:noFill/>
          </a:ln>
        </p:spPr>
        <p:style>
          <a:lnRef idx="0"/>
          <a:fillRef idx="0"/>
          <a:effectRef idx="0"/>
          <a:fontRef idx="minor"/>
        </p:style>
        <p:txBody>
          <a:bodyPr tIns="91440" bIns="91440" anchor="ctr">
            <a:noAutofit/>
          </a:bodyPr>
          <a:p>
            <a:pPr algn="just">
              <a:lnSpc>
                <a:spcPct val="100000"/>
              </a:lnSpc>
              <a:tabLst>
                <a:tab algn="l" pos="0"/>
              </a:tabLst>
            </a:pPr>
            <a:r>
              <a:rPr b="0" lang="it-IT" sz="1100" spc="-1" strike="noStrike">
                <a:solidFill>
                  <a:srgbClr val="404040"/>
                </a:solidFill>
                <a:latin typeface="Didact Gothic"/>
                <a:ea typeface="Didact Gothic"/>
              </a:rPr>
              <a:t>Rilevante il trend dei turisti stranieri segnalato dalle imprese attive nelle località che non hanno un’offerta turistica prevalente: +2,8% di presenze. Per il movimento degli italiani le indicazioni sono di assoluta stabilità (-0,1%).</a:t>
            </a:r>
            <a:endParaRPr b="0" lang="it-IT" sz="1100" spc="-1" strike="noStrike">
              <a:latin typeface="Arial"/>
            </a:endParaRPr>
          </a:p>
        </p:txBody>
      </p:sp>
      <p:pic>
        <p:nvPicPr>
          <p:cNvPr id="258" name="Immagine 20" descr=""/>
          <p:cNvPicPr/>
          <p:nvPr/>
        </p:nvPicPr>
        <p:blipFill>
          <a:blip r:embed="rId1">
            <a:lum bright="70000" contrast="-70000"/>
          </a:blip>
          <a:stretch/>
        </p:blipFill>
        <p:spPr>
          <a:xfrm>
            <a:off x="681480" y="1689120"/>
            <a:ext cx="359640" cy="359640"/>
          </a:xfrm>
          <a:prstGeom prst="rect">
            <a:avLst/>
          </a:prstGeom>
          <a:ln>
            <a:noFill/>
          </a:ln>
        </p:spPr>
      </p:pic>
      <p:pic>
        <p:nvPicPr>
          <p:cNvPr id="259" name="Immagine 21" descr=""/>
          <p:cNvPicPr/>
          <p:nvPr/>
        </p:nvPicPr>
        <p:blipFill>
          <a:blip r:embed="rId2">
            <a:lum bright="70000" contrast="-70000"/>
          </a:blip>
          <a:stretch/>
        </p:blipFill>
        <p:spPr>
          <a:xfrm>
            <a:off x="3835080" y="1673640"/>
            <a:ext cx="359640" cy="3596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2422800" y="4726440"/>
            <a:ext cx="6731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61" name="CustomShape 2"/>
          <p:cNvSpPr/>
          <p:nvPr/>
        </p:nvSpPr>
        <p:spPr>
          <a:xfrm>
            <a:off x="261720" y="986760"/>
            <a:ext cx="8620200" cy="774360"/>
          </a:xfrm>
          <a:prstGeom prst="rect">
            <a:avLst/>
          </a:prstGeom>
          <a:noFill/>
          <a:ln>
            <a:noFill/>
          </a:ln>
        </p:spPr>
        <p:style>
          <a:lnRef idx="0"/>
          <a:fillRef idx="0"/>
          <a:effectRef idx="0"/>
          <a:fontRef idx="minor"/>
        </p:style>
        <p:txBody>
          <a:bodyPr lIns="90000" rIns="90000" tIns="45000" bIns="45000">
            <a:spAutoFit/>
          </a:bodyPr>
          <a:p>
            <a:pPr algn="just">
              <a:lnSpc>
                <a:spcPct val="120000"/>
              </a:lnSpc>
            </a:pPr>
            <a:r>
              <a:rPr b="0" lang="it-IT" sz="1250" spc="-1" strike="noStrike">
                <a:solidFill>
                  <a:srgbClr val="404040"/>
                </a:solidFill>
                <a:latin typeface="DM Sans"/>
                <a:ea typeface="Arial"/>
              </a:rPr>
              <a:t>Anche per l’estate 2023 i flussi turistici numericamente più consistenti saranno prevalentemente europei. Tra i mercati extraeuropei si distinguono ancora gli statunitensi, ma segnali di crescita sono stati registrati anche per il mercato canadese e brasiliano.</a:t>
            </a:r>
            <a:endParaRPr b="0" lang="it-IT" sz="1250" spc="-1" strike="noStrike">
              <a:latin typeface="Arial"/>
            </a:endParaRPr>
          </a:p>
        </p:txBody>
      </p:sp>
      <p:sp>
        <p:nvSpPr>
          <p:cNvPr id="262" name="TextShape 3"/>
          <p:cNvSpPr txBox="1"/>
          <p:nvPr/>
        </p:nvSpPr>
        <p:spPr>
          <a:xfrm>
            <a:off x="1021320" y="187920"/>
            <a:ext cx="7101000" cy="659520"/>
          </a:xfrm>
          <a:prstGeom prst="rect">
            <a:avLst/>
          </a:prstGeom>
          <a:noFill/>
          <a:ln>
            <a:noFill/>
          </a:ln>
        </p:spPr>
        <p:txBody>
          <a:bodyPr tIns="91440" bIns="91440">
            <a:noAutofit/>
          </a:bodyPr>
          <a:p>
            <a:pPr algn="ctr">
              <a:lnSpc>
                <a:spcPct val="80000"/>
              </a:lnSpc>
              <a:tabLst>
                <a:tab algn="l" pos="0"/>
              </a:tabLst>
            </a:pPr>
            <a:r>
              <a:rPr b="0" lang="en" sz="2400" spc="-1" strike="noStrike">
                <a:solidFill>
                  <a:srgbClr val="404040"/>
                </a:solidFill>
                <a:latin typeface="Montserrat"/>
                <a:ea typeface="Yeseva One"/>
              </a:rPr>
              <a:t>Il trend atteso per il trimestre estivo 2023 </a:t>
            </a:r>
            <a:br/>
            <a:r>
              <a:rPr b="0" lang="en" sz="2400" spc="-1" strike="noStrike">
                <a:solidFill>
                  <a:srgbClr val="404040"/>
                </a:solidFill>
                <a:latin typeface="Montserrat"/>
                <a:ea typeface="Yeseva One"/>
              </a:rPr>
              <a:t>delle nazionalità straniere</a:t>
            </a:r>
            <a:endParaRPr b="0" lang="it-IT" sz="2400" spc="-1" strike="noStrike">
              <a:solidFill>
                <a:srgbClr val="000000"/>
              </a:solidFill>
              <a:latin typeface="Arial"/>
            </a:endParaRPr>
          </a:p>
        </p:txBody>
      </p:sp>
      <p:sp>
        <p:nvSpPr>
          <p:cNvPr id="263" name="CustomShape 4"/>
          <p:cNvSpPr/>
          <p:nvPr/>
        </p:nvSpPr>
        <p:spPr>
          <a:xfrm>
            <a:off x="0" y="522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sp>
        <p:nvSpPr>
          <p:cNvPr id="264" name="CustomShape 5"/>
          <p:cNvSpPr/>
          <p:nvPr/>
        </p:nvSpPr>
        <p:spPr>
          <a:xfrm>
            <a:off x="7498440" y="522000"/>
            <a:ext cx="1655640" cy="360"/>
          </a:xfrm>
          <a:custGeom>
            <a:avLst/>
            <a:gdLst/>
            <a:ahLst/>
            <a:rect l="l" t="t" r="r" b="b"/>
            <a:pathLst>
              <a:path w="21600" h="21600">
                <a:moveTo>
                  <a:pt x="0" y="0"/>
                </a:moveTo>
                <a:lnTo>
                  <a:pt x="21600" y="21600"/>
                </a:lnTo>
              </a:path>
            </a:pathLst>
          </a:custGeom>
          <a:noFill/>
          <a:ln w="28440">
            <a:solidFill>
              <a:srgbClr val="cd181e"/>
            </a:solidFill>
            <a:round/>
          </a:ln>
        </p:spPr>
        <p:style>
          <a:lnRef idx="0"/>
          <a:fillRef idx="0"/>
          <a:effectRef idx="0"/>
          <a:fontRef idx="minor"/>
        </p:style>
      </p:sp>
      <p:graphicFrame>
        <p:nvGraphicFramePr>
          <p:cNvPr id="265" name="Table 6"/>
          <p:cNvGraphicFramePr/>
          <p:nvPr/>
        </p:nvGraphicFramePr>
        <p:xfrm>
          <a:off x="1021320" y="2011320"/>
          <a:ext cx="7171200" cy="1333080"/>
        </p:xfrm>
        <a:graphic>
          <a:graphicData uri="http://schemas.openxmlformats.org/drawingml/2006/table">
            <a:tbl>
              <a:tblPr/>
              <a:tblGrid>
                <a:gridCol w="2391120"/>
                <a:gridCol w="2388960"/>
                <a:gridCol w="2391120"/>
              </a:tblGrid>
              <a:tr h="381960">
                <a:tc>
                  <a:txBody>
                    <a:bodyPr lIns="44280" rIns="44280" tIns="0" bIns="0" anchor="ctr">
                      <a:noAutofit/>
                    </a:bodyPr>
                    <a:p>
                      <a:pPr algn="ctr">
                        <a:lnSpc>
                          <a:spcPct val="107000"/>
                        </a:lnSpc>
                      </a:pPr>
                      <a:r>
                        <a:rPr b="1" lang="it-IT" sz="1200" spc="-1" strike="noStrike">
                          <a:solidFill>
                            <a:srgbClr val="404040"/>
                          </a:solidFill>
                          <a:latin typeface="DM Sans"/>
                          <a:ea typeface="Arial"/>
                        </a:rPr>
                        <a:t>Nazionalità in forte crescita</a:t>
                      </a:r>
                      <a:endParaRPr b="0" lang="it-IT" sz="12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1" lang="it-IT" sz="1200" spc="-1" strike="noStrike">
                          <a:solidFill>
                            <a:srgbClr val="404040"/>
                          </a:solidFill>
                          <a:latin typeface="DM Sans"/>
                          <a:ea typeface="Arial"/>
                        </a:rPr>
                        <a:t>Nazionalità in crescita</a:t>
                      </a:r>
                      <a:endParaRPr b="0" lang="it-IT" sz="12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1" lang="it-IT" sz="1200" spc="-1" strike="noStrike">
                          <a:solidFill>
                            <a:srgbClr val="404040"/>
                          </a:solidFill>
                          <a:latin typeface="DM Sans"/>
                          <a:ea typeface="Arial"/>
                        </a:rPr>
                        <a:t>Nazionalità in leggera crescita</a:t>
                      </a:r>
                      <a:endParaRPr b="0" lang="it-IT" sz="12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Tedeschi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Austriaci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ea typeface="Calibri"/>
                        </a:rPr>
                        <a:t>Scandinavi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Statunitensi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Belgi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ea typeface="Calibri"/>
                        </a:rPr>
                        <a:t>Cinesi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Francesi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Polacchi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ea typeface="Calibri"/>
                        </a:rPr>
                        <a:t>Giapponesi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Olandesi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Spagnoli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ea typeface="Calibri"/>
                        </a:rPr>
                        <a:t>Indiani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Britannici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Canadesi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ea typeface="Calibri"/>
                        </a:rPr>
                        <a:t>Australiani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r>
              <a:tr h="174600">
                <a:tc>
                  <a:txBody>
                    <a:bodyPr lIns="44280" rIns="44280" tIns="0" bIns="0" anchor="ctr">
                      <a:noAutofit/>
                    </a:bodyPr>
                    <a:p>
                      <a:pPr algn="ctr">
                        <a:lnSpc>
                          <a:spcPct val="107000"/>
                        </a:lnSpc>
                      </a:pPr>
                      <a:r>
                        <a:rPr b="0" lang="it-IT" sz="1100" spc="-1" strike="noStrike">
                          <a:solidFill>
                            <a:srgbClr val="404040"/>
                          </a:solidFill>
                          <a:latin typeface="DM Sans"/>
                          <a:ea typeface="Calibri"/>
                        </a:rPr>
                        <a:t>Svizzeri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xBody>
                    <a:bodyPr lIns="44280" rIns="44280" tIns="0" bIns="0" anchor="ctr">
                      <a:noAutofit/>
                    </a:bodyPr>
                    <a:p>
                      <a:pPr algn="ctr">
                        <a:lnSpc>
                          <a:spcPct val="107000"/>
                        </a:lnSpc>
                      </a:pPr>
                      <a:r>
                        <a:rPr b="0" lang="it-IT" sz="1100" spc="-1" strike="noStrike">
                          <a:solidFill>
                            <a:srgbClr val="404040"/>
                          </a:solidFill>
                          <a:latin typeface="DM Sans"/>
                        </a:rPr>
                        <a:t>Brasiliani</a:t>
                      </a:r>
                      <a:endParaRPr b="0" lang="it-IT" sz="1100" spc="-1" strike="noStrike">
                        <a:latin typeface="Arial"/>
                      </a:endParaRPr>
                    </a:p>
                  </a:txBody>
                  <a:tcPr marL="44280" marR="44280">
                    <a:lnL w="9360">
                      <a:noFill/>
                    </a:lnL>
                    <a:lnR w="9360">
                      <a:noFill/>
                    </a:lnR>
                    <a:lnT w="6480">
                      <a:solidFill>
                        <a:srgbClr val="cd181e"/>
                      </a:solidFill>
                    </a:lnT>
                    <a:lnB w="6480">
                      <a:solidFill>
                        <a:srgbClr val="cd181e"/>
                      </a:solidFill>
                    </a:lnB>
                    <a:noFill/>
                  </a:tcPr>
                </a:tc>
                <a:tc>
                  <a:tcPr marL="44280" marR="44280">
                    <a:lnL w="9360">
                      <a:noFill/>
                    </a:lnL>
                    <a:lnR w="9360">
                      <a:noFill/>
                    </a:lnR>
                    <a:lnT w="6480">
                      <a:solidFill>
                        <a:srgbClr val="cd181e"/>
                      </a:solidFill>
                    </a:lnT>
                    <a:lnB w="6480">
                      <a:solidFill>
                        <a:srgbClr val="cd181e"/>
                      </a:solidFill>
                    </a:lnB>
                    <a:noFill/>
                  </a:tcPr>
                </a:tc>
              </a:tr>
            </a:tbl>
          </a:graphicData>
        </a:graphic>
      </p:graphicFrame>
      <p:sp>
        <p:nvSpPr>
          <p:cNvPr id="266" name="CustomShape 7"/>
          <p:cNvSpPr/>
          <p:nvPr/>
        </p:nvSpPr>
        <p:spPr>
          <a:xfrm>
            <a:off x="296640" y="3735000"/>
            <a:ext cx="8620200" cy="600840"/>
          </a:xfrm>
          <a:prstGeom prst="rect">
            <a:avLst/>
          </a:prstGeom>
          <a:noFill/>
          <a:ln>
            <a:noFill/>
          </a:ln>
        </p:spPr>
        <p:style>
          <a:lnRef idx="0"/>
          <a:fillRef idx="0"/>
          <a:effectRef idx="0"/>
          <a:fontRef idx="minor"/>
        </p:style>
        <p:txBody>
          <a:bodyPr lIns="90000" rIns="90000" tIns="45000" bIns="45000">
            <a:spAutoFit/>
          </a:bodyPr>
          <a:p>
            <a:pPr algn="ctr">
              <a:lnSpc>
                <a:spcPct val="120000"/>
              </a:lnSpc>
            </a:pPr>
            <a:r>
              <a:rPr b="0" lang="it-IT" sz="1400" spc="-1" strike="noStrike">
                <a:solidFill>
                  <a:srgbClr val="404040"/>
                </a:solidFill>
                <a:latin typeface="DM Sans"/>
                <a:ea typeface="Arial"/>
              </a:rPr>
              <a:t>In assoluto le segnalazioni maggiori di aumento sono state per il mercato tedesco e statunitense</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2a8ad"/>
      </a:dk2>
      <a:lt2>
        <a:srgbClr val="f6ecd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2a8ad"/>
      </a:dk2>
      <a:lt2>
        <a:srgbClr val="f6ecd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2a8ad"/>
      </a:dk2>
      <a:lt2>
        <a:srgbClr val="f6ecd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2a8ad"/>
      </a:dk2>
      <a:lt2>
        <a:srgbClr val="f6ecd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2a8ad"/>
      </a:dk2>
      <a:lt2>
        <a:srgbClr val="f6ecd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919</TotalTime>
  <Application>LibreOffice/6.4.7.2$Linux_X86_64 LibreOffice_project/40$Build-2</Application>
  <Words>1430</Words>
  <Paragraphs>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antonella</dc:creator>
  <dc:description/>
  <dc:language>it-IT</dc:language>
  <cp:lastModifiedBy/>
  <dcterms:modified xsi:type="dcterms:W3CDTF">2023-07-04T14:49:58Z</dcterms:modified>
  <cp:revision>99</cp:revision>
  <dc:subject/>
  <dc: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10</vt:i4>
  </property>
  <property fmtid="{D5CDD505-2E9C-101B-9397-08002B2CF9AE}" pid="8" name="PresentationFormat">
    <vt:lpwstr>Presentazione su schermo (16:9)</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