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8" r:id="rId4"/>
    <p:sldId id="289" r:id="rId5"/>
    <p:sldId id="293" r:id="rId6"/>
    <p:sldId id="295" r:id="rId7"/>
    <p:sldId id="299" r:id="rId8"/>
    <p:sldId id="315" r:id="rId9"/>
    <p:sldId id="316" r:id="rId10"/>
    <p:sldId id="262" r:id="rId11"/>
    <p:sldId id="312" r:id="rId12"/>
    <p:sldId id="264" r:id="rId13"/>
    <p:sldId id="309" r:id="rId14"/>
    <p:sldId id="266" r:id="rId15"/>
    <p:sldId id="267" r:id="rId16"/>
    <p:sldId id="268" r:id="rId17"/>
    <p:sldId id="269" r:id="rId18"/>
    <p:sldId id="336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6A9A6"/>
    <a:srgbClr val="2FA181"/>
    <a:srgbClr val="526883"/>
    <a:srgbClr val="706A5A"/>
    <a:srgbClr val="276B7D"/>
    <a:srgbClr val="66570E"/>
    <a:srgbClr val="4C410C"/>
    <a:srgbClr val="0E7101"/>
    <a:srgbClr val="0B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8" autoAdjust="0"/>
    <p:restoredTop sz="98883" autoAdjust="0"/>
  </p:normalViewPr>
  <p:slideViewPr>
    <p:cSldViewPr snapToGrid="0" snapToObjects="1">
      <p:cViewPr>
        <p:scale>
          <a:sx n="92" d="100"/>
          <a:sy n="92" d="100"/>
        </p:scale>
        <p:origin x="-9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E5DEB-3D28-E54B-A817-79EFF561CFDD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7DE7B-4D8F-334A-8E35-963F7E7458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66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DE7B-4D8F-334A-8E35-963F7E7458F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31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Tre ambiti territoriali</a:t>
            </a:r>
            <a:r>
              <a:rPr lang="it-IT" baseline="0" dirty="0" smtClean="0"/>
              <a:t> non la suddivisione </a:t>
            </a:r>
          </a:p>
          <a:p>
            <a:endParaRPr lang="it-IT" baseline="0" dirty="0" smtClean="0"/>
          </a:p>
          <a:p>
            <a:pPr marL="171450" indent="-171450">
              <a:buFont typeface="Arial"/>
              <a:buChar char="•"/>
            </a:pPr>
            <a:r>
              <a:rPr lang="it-IT" baseline="0" dirty="0" smtClean="0"/>
              <a:t>TERMALE</a:t>
            </a:r>
          </a:p>
          <a:p>
            <a:pPr marL="171450" indent="-171450">
              <a:buFont typeface="Arial"/>
              <a:buChar char="•"/>
            </a:pPr>
            <a:r>
              <a:rPr lang="it-IT" baseline="0" dirty="0" smtClean="0"/>
              <a:t>BALNEARE</a:t>
            </a:r>
          </a:p>
          <a:p>
            <a:pPr marL="171450" indent="-171450">
              <a:buFont typeface="Arial"/>
              <a:buChar char="•"/>
            </a:pPr>
            <a:r>
              <a:rPr lang="it-IT" baseline="0" dirty="0" smtClean="0"/>
              <a:t>ALTRI PRODOTTI </a:t>
            </a:r>
            <a:r>
              <a:rPr lang="mr-IN" baseline="0" dirty="0" smtClean="0"/>
              <a:t>–</a:t>
            </a:r>
            <a:r>
              <a:rPr lang="it-IT" baseline="0" dirty="0" smtClean="0"/>
              <a:t> IN ALTRI PRODOTTI DESCRIVERE QUALI SONO</a:t>
            </a:r>
          </a:p>
          <a:p>
            <a:endParaRPr lang="it-IT" dirty="0" smtClean="0"/>
          </a:p>
          <a:p>
            <a:r>
              <a:rPr lang="it-IT" dirty="0" smtClean="0"/>
              <a:t>NON UTILIZZARE IL TERMINE DELOCALIZZAZIONE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DE7B-4D8F-334A-8E35-963F7E7458F6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30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2A94-33F7-434F-89B7-5C01EBC2A50A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C57-A32A-E445-9EC3-631013B0F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83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2A94-33F7-434F-89B7-5C01EBC2A50A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C57-A32A-E445-9EC3-631013B0F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90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2A94-33F7-434F-89B7-5C01EBC2A50A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C57-A32A-E445-9EC3-631013B0F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7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2A94-33F7-434F-89B7-5C01EBC2A50A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C57-A32A-E445-9EC3-631013B0F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81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2A94-33F7-434F-89B7-5C01EBC2A50A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C57-A32A-E445-9EC3-631013B0F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90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2A94-33F7-434F-89B7-5C01EBC2A50A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C57-A32A-E445-9EC3-631013B0F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12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2A94-33F7-434F-89B7-5C01EBC2A50A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C57-A32A-E445-9EC3-631013B0F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90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2A94-33F7-434F-89B7-5C01EBC2A50A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C57-A32A-E445-9EC3-631013B0F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01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2A94-33F7-434F-89B7-5C01EBC2A50A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C57-A32A-E445-9EC3-631013B0F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09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2A94-33F7-434F-89B7-5C01EBC2A50A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C57-A32A-E445-9EC3-631013B0F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7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2A94-33F7-434F-89B7-5C01EBC2A50A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C57-A32A-E445-9EC3-631013B0F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69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Teatro della Compagnia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Destinazione Toscana 2020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52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33869"/>
            <a:ext cx="6824132" cy="6824132"/>
          </a:xfrm>
          <a:prstGeom prst="rect">
            <a:avLst/>
          </a:prstGeom>
        </p:spPr>
      </p:pic>
      <p:sp>
        <p:nvSpPr>
          <p:cNvPr id="4" name="Casella di testo 39"/>
          <p:cNvSpPr txBox="1">
            <a:spLocks noChangeArrowheads="1"/>
          </p:cNvSpPr>
          <p:nvPr/>
        </p:nvSpPr>
        <p:spPr bwMode="auto">
          <a:xfrm>
            <a:off x="1159609" y="2790887"/>
            <a:ext cx="7196817" cy="203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90170" indent="180340" algn="r">
              <a:spcAft>
                <a:spcPts val="0"/>
              </a:spcAft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Destinazione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Toscana 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2020</a:t>
            </a:r>
          </a:p>
          <a:p>
            <a:pPr marL="90170" indent="180340" algn="r">
              <a:spcAft>
                <a:spcPts val="0"/>
              </a:spcAft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Cambria"/>
                <a:ea typeface="ＭＳ 明朝"/>
                <a:cs typeface="Cambria"/>
              </a:rPr>
              <a:t>Documento strategico operativo</a:t>
            </a:r>
          </a:p>
          <a:p>
            <a:pPr marL="90170" indent="180340" algn="r"/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Cambria"/>
                <a:ea typeface="ＭＳ 明朝"/>
                <a:cs typeface="Cambria"/>
              </a:rPr>
              <a:t>Executive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  <a:latin typeface="Cambria"/>
                <a:ea typeface="ＭＳ 明朝"/>
                <a:cs typeface="Cambria"/>
              </a:rPr>
              <a:t>Summary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Cambria"/>
                <a:ea typeface="ＭＳ 明朝"/>
                <a:cs typeface="Cambria"/>
              </a:rPr>
              <a:t> </a:t>
            </a:r>
          </a:p>
          <a:p>
            <a:pPr marL="90170" indent="180340" algn="r"/>
            <a:endParaRPr lang="it-IT" sz="2000" b="1" dirty="0" smtClean="0">
              <a:solidFill>
                <a:schemeClr val="accent1">
                  <a:lumMod val="75000"/>
                </a:schemeClr>
              </a:solidFill>
              <a:latin typeface="Cambria"/>
              <a:ea typeface="ＭＳ 明朝"/>
              <a:cs typeface="Cambria"/>
            </a:endParaRPr>
          </a:p>
          <a:p>
            <a:pPr marL="90170" indent="180340" algn="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ambria"/>
                <a:ea typeface="ＭＳ 明朝"/>
                <a:cs typeface="Cambria"/>
              </a:rPr>
              <a:t>12 maggio 2017-  Teatro della Compagnia – Firenze</a:t>
            </a:r>
            <a:endParaRPr lang="it-IT" sz="2800" b="1" dirty="0" smtClean="0">
              <a:solidFill>
                <a:schemeClr val="accent1">
                  <a:lumMod val="75000"/>
                </a:schemeClr>
              </a:solidFill>
              <a:latin typeface="Cambria"/>
              <a:ea typeface="ＭＳ 明朝"/>
              <a:cs typeface="Cambria"/>
            </a:endParaRPr>
          </a:p>
          <a:p>
            <a:pPr marL="90170" indent="180340" algn="r"/>
            <a:endParaRPr lang="it-IT" sz="2400" i="1" dirty="0" smtClean="0">
              <a:solidFill>
                <a:schemeClr val="accent1">
                  <a:lumMod val="75000"/>
                </a:schemeClr>
              </a:solidFill>
              <a:latin typeface="Cambria"/>
              <a:ea typeface="ＭＳ 明朝"/>
              <a:cs typeface="Cambria"/>
            </a:endParaRPr>
          </a:p>
          <a:p>
            <a:pPr marL="90170" indent="180340" algn="r">
              <a:spcAft>
                <a:spcPts val="0"/>
              </a:spcAft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Cambria"/>
                <a:ea typeface="ＭＳ 明朝"/>
                <a:cs typeface="Cambria"/>
              </a:rPr>
              <a:t> 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/>
              <a:latin typeface="Cambria"/>
              <a:ea typeface="ＭＳ 明朝"/>
              <a:cs typeface="Cambria"/>
            </a:endParaRPr>
          </a:p>
          <a:p>
            <a:pPr marL="90170" marR="405130" indent="180340" algn="ctr">
              <a:spcAft>
                <a:spcPts val="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 </a:t>
            </a:r>
          </a:p>
          <a:p>
            <a:pPr marL="90170" marR="405130" indent="180340" algn="just">
              <a:spcAft>
                <a:spcPts val="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 </a:t>
            </a:r>
          </a:p>
          <a:p>
            <a:pPr marL="90170" marR="405130" indent="180340" algn="just">
              <a:spcAft>
                <a:spcPts val="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 </a:t>
            </a:r>
          </a:p>
          <a:p>
            <a:pPr marL="90170" marR="405130" indent="180340" algn="just">
              <a:spcAft>
                <a:spcPts val="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 </a:t>
            </a:r>
          </a:p>
          <a:p>
            <a:pPr marL="90170" marR="144780" indent="180340" algn="r">
              <a:spcAft>
                <a:spcPts val="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 </a:t>
            </a:r>
          </a:p>
          <a:p>
            <a:pPr marL="90170" marR="144780" indent="180340" algn="r">
              <a:spcAft>
                <a:spcPts val="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 </a:t>
            </a:r>
          </a:p>
          <a:p>
            <a:pPr marR="55245" indent="180340" algn="just">
              <a:spcAft>
                <a:spcPts val="0"/>
              </a:spcAft>
              <a:tabLst>
                <a:tab pos="-2610485" algn="l"/>
              </a:tabLs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	</a:t>
            </a:r>
          </a:p>
          <a:p>
            <a:pPr indent="180340" algn="just">
              <a:spcAft>
                <a:spcPts val="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 </a:t>
            </a:r>
          </a:p>
          <a:p>
            <a:pPr indent="180340" algn="just">
              <a:spcAft>
                <a:spcPts val="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ＭＳ 明朝"/>
                <a:cs typeface="Cambria"/>
              </a:rPr>
              <a:t> 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3386667" y="4821236"/>
            <a:ext cx="4555066" cy="13589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it-IT"/>
          </a:p>
        </p:txBody>
      </p:sp>
      <p:sp>
        <p:nvSpPr>
          <p:cNvPr id="6" name="Casella di testo 21"/>
          <p:cNvSpPr txBox="1"/>
          <p:nvPr/>
        </p:nvSpPr>
        <p:spPr>
          <a:xfrm>
            <a:off x="3386667" y="4957126"/>
            <a:ext cx="4555065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spcAft>
                <a:spcPts val="0"/>
              </a:spcAft>
            </a:pPr>
            <a:r>
              <a:rPr lang="it-IT" sz="1600" i="1" dirty="0">
                <a:effectLst/>
                <a:latin typeface="Cambria"/>
                <a:ea typeface="ＭＳ 明朝"/>
                <a:cs typeface="Cambria"/>
              </a:rPr>
              <a:t>Sviluppo turistico sostenibile per la valorizzazione delle identità e dei patrimoni</a:t>
            </a:r>
            <a:endParaRPr lang="it-IT" sz="1600" dirty="0">
              <a:effectLst/>
              <a:latin typeface="Cambria"/>
              <a:ea typeface="ＭＳ 明朝"/>
              <a:cs typeface="Cambria"/>
            </a:endParaRPr>
          </a:p>
        </p:txBody>
      </p:sp>
      <p:pic>
        <p:nvPicPr>
          <p:cNvPr id="7" name="Immagin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" y="5642926"/>
            <a:ext cx="1337310" cy="518160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7" y="5780086"/>
            <a:ext cx="13112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6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gres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016"/>
            <a:ext cx="9144000" cy="520598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-313261"/>
            <a:ext cx="8843073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chemeClr val="accent6">
                    <a:lumMod val="75000"/>
                  </a:schemeClr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dirty="0" smtClean="0">
                <a:solidFill>
                  <a:srgbClr val="256373"/>
                </a:solidFill>
              </a:rPr>
              <a:t>…</a:t>
            </a:r>
            <a:r>
              <a:rPr lang="it-IT" dirty="0" smtClean="0">
                <a:solidFill>
                  <a:srgbClr val="256373"/>
                </a:solidFill>
              </a:rPr>
              <a:t> la Toscana nello scenario globale</a:t>
            </a:r>
            <a:r>
              <a:rPr lang="mr-IN" dirty="0" smtClean="0">
                <a:solidFill>
                  <a:srgbClr val="256373"/>
                </a:solidFill>
              </a:rPr>
              <a:t>…</a:t>
            </a:r>
            <a:endParaRPr lang="it-IT" dirty="0">
              <a:solidFill>
                <a:srgbClr val="256373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" y="544621"/>
            <a:ext cx="7440824" cy="138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it-IT" sz="2800" b="1" dirty="0" smtClean="0">
                <a:solidFill>
                  <a:srgbClr val="256373"/>
                </a:solidFill>
                <a:latin typeface="Cambria"/>
                <a:ea typeface="+mj-ea"/>
                <a:cs typeface="Cambria"/>
              </a:rPr>
              <a:t>Destinazione di eccellenza che può migliorare le proprie performance </a:t>
            </a:r>
            <a:endParaRPr lang="it-IT" sz="2800" b="1" dirty="0">
              <a:solidFill>
                <a:srgbClr val="256373"/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3837" y="5036306"/>
            <a:ext cx="82728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u"/>
            </a:pPr>
            <a:r>
              <a:rPr lang="it-IT" dirty="0">
                <a:latin typeface="Cambria"/>
                <a:ea typeface="MS Mincho" panose="02020609040205080304" pitchFamily="49" charset="-128"/>
                <a:cs typeface="Cambria"/>
              </a:rPr>
              <a:t>Miglioramento della qualità dei servizi.</a:t>
            </a:r>
          </a:p>
          <a:p>
            <a:pPr marL="342900" indent="-342900"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u"/>
            </a:pPr>
            <a:r>
              <a:rPr lang="it-IT" dirty="0">
                <a:latin typeface="Cambria"/>
                <a:ea typeface="MS Mincho" panose="02020609040205080304" pitchFamily="49" charset="-128"/>
                <a:cs typeface="Cambria"/>
              </a:rPr>
              <a:t>Fidelizzazione del turista extra-europeo.</a:t>
            </a:r>
          </a:p>
          <a:p>
            <a:pPr marL="342900" indent="-342900"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u"/>
            </a:pPr>
            <a:r>
              <a:rPr lang="it-IT" dirty="0">
                <a:latin typeface="Cambria"/>
                <a:ea typeface="MS Mincho" panose="02020609040205080304" pitchFamily="49" charset="-128"/>
                <a:cs typeface="Cambria"/>
              </a:rPr>
              <a:t>I vantaggi comparativi (arte, territorio per il turismo esperienziale) devono sempre più trasformarsi e consolidarsi come vantaggi competitivi.</a:t>
            </a:r>
          </a:p>
          <a:p>
            <a:pPr marL="342900" indent="-342900"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u"/>
            </a:pPr>
            <a:r>
              <a:rPr lang="it-IT" dirty="0">
                <a:latin typeface="Cambria"/>
                <a:ea typeface="MS Mincho" panose="02020609040205080304" pitchFamily="49" charset="-128"/>
                <a:cs typeface="Cambria"/>
              </a:rPr>
              <a:t>Politica degli eventi che coinvolge il territorio e non solo Firenze.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837" y="2218850"/>
            <a:ext cx="8272859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u"/>
            </a:pPr>
            <a:r>
              <a:rPr lang="it-IT" dirty="0" smtClean="0">
                <a:latin typeface="Cambria"/>
                <a:ea typeface="MS Mincho" panose="02020609040205080304" pitchFamily="49" charset="-128"/>
                <a:cs typeface="Cambria"/>
              </a:rPr>
              <a:t>Accelerazione dei fenomeni di globalizzazione</a:t>
            </a:r>
          </a:p>
          <a:p>
            <a:pPr marL="342900" indent="-342900"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u"/>
            </a:pPr>
            <a:r>
              <a:rPr lang="it-IT" dirty="0" smtClean="0">
                <a:latin typeface="Cambria"/>
                <a:ea typeface="MS Mincho" panose="02020609040205080304" pitchFamily="49" charset="-128"/>
                <a:cs typeface="Cambria"/>
              </a:rPr>
              <a:t>Aumento dei turisti: più stranieri e meno italiani</a:t>
            </a:r>
          </a:p>
          <a:p>
            <a:pPr marL="342900" indent="-342900"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u"/>
            </a:pPr>
            <a:r>
              <a:rPr lang="it-IT" dirty="0" smtClean="0">
                <a:latin typeface="Cambria"/>
                <a:ea typeface="MS Mincho" panose="02020609040205080304" pitchFamily="49" charset="-128"/>
                <a:cs typeface="Cambria"/>
              </a:rPr>
              <a:t>Aumentano gli stranieri extra-europei: hanno reddito medio-altro, sono </a:t>
            </a:r>
            <a:r>
              <a:rPr lang="it-IT" dirty="0">
                <a:latin typeface="Cambria"/>
                <a:ea typeface="MS Mincho" panose="02020609040205080304" pitchFamily="49" charset="-128"/>
                <a:cs typeface="Cambria"/>
              </a:rPr>
              <a:t>soprattutto </a:t>
            </a:r>
            <a:r>
              <a:rPr lang="it-IT" dirty="0" smtClean="0">
                <a:latin typeface="Cambria"/>
                <a:ea typeface="MS Mincho" panose="02020609040205080304" pitchFamily="49" charset="-128"/>
                <a:cs typeface="Cambria"/>
              </a:rPr>
              <a:t>interessati alle città d’arte ma cominciano a muoversi in Toscana.</a:t>
            </a:r>
          </a:p>
          <a:p>
            <a:pPr marL="342900" indent="-342900"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u"/>
            </a:pPr>
            <a:r>
              <a:rPr lang="it-IT" dirty="0" smtClean="0">
                <a:latin typeface="Cambria"/>
                <a:ea typeface="MS Mincho" panose="02020609040205080304" pitchFamily="49" charset="-128"/>
                <a:cs typeface="Cambria"/>
              </a:rPr>
              <a:t>Orientamento al turismo esperienziale per i turisti europei.</a:t>
            </a:r>
          </a:p>
          <a:p>
            <a:pPr marL="342900" indent="-342900"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u"/>
            </a:pPr>
            <a:r>
              <a:rPr lang="it-IT" dirty="0" smtClean="0">
                <a:latin typeface="Cambria"/>
                <a:ea typeface="MS Mincho" panose="02020609040205080304" pitchFamily="49" charset="-128"/>
                <a:cs typeface="Cambria"/>
              </a:rPr>
              <a:t>Sistema di eventi concentrato a Firenze.</a:t>
            </a:r>
          </a:p>
        </p:txBody>
      </p:sp>
      <p:sp>
        <p:nvSpPr>
          <p:cNvPr id="8" name="Freccia destra con strisce 7"/>
          <p:cNvSpPr/>
          <p:nvPr/>
        </p:nvSpPr>
        <p:spPr>
          <a:xfrm rot="5400000">
            <a:off x="2956000" y="4091232"/>
            <a:ext cx="759848" cy="1130300"/>
          </a:xfrm>
          <a:prstGeom prst="stripedRightArrow">
            <a:avLst>
              <a:gd name="adj1" fmla="val 50000"/>
              <a:gd name="adj2" fmla="val 34958"/>
            </a:avLst>
          </a:prstGeom>
          <a:solidFill>
            <a:srgbClr val="5268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24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45733" y="169334"/>
            <a:ext cx="7095067" cy="108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rgbClr val="008080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la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Visione </a:t>
            </a:r>
            <a:r>
              <a:rPr lang="mr-IN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76133" y="1399190"/>
            <a:ext cx="5164667" cy="2677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r">
              <a:spcBef>
                <a:spcPct val="0"/>
              </a:spcBef>
              <a:defRPr sz="2400">
                <a:solidFill>
                  <a:schemeClr val="accent3">
                    <a:lumMod val="75000"/>
                  </a:schemeClr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Creare valore, attraverso la partecipazione e 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condivisione </a:t>
            </a:r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degli attori locali, </a:t>
            </a:r>
            <a:r>
              <a:rPr lang="it-IT" sz="2800" b="1" i="1" dirty="0">
                <a:solidFill>
                  <a:schemeClr val="bg2">
                    <a:lumMod val="50000"/>
                  </a:schemeClr>
                </a:solidFill>
              </a:rPr>
              <a:t>pubblici e privati</a:t>
            </a:r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affinché </a:t>
            </a:r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la DESTINAZIONE 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TOSCANA </a:t>
            </a:r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mantenga la 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posizione </a:t>
            </a:r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di 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leadership</a:t>
            </a:r>
            <a:endParaRPr lang="it-IT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140558" y="450257"/>
            <a:ext cx="3410350" cy="18978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Porre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al centro dello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sviluppo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Turistico 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della T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oscana, 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un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modello di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Sviluppo sostenibile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endParaRPr lang="it-IT" sz="16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durevole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condiviso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e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partecipato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endParaRPr lang="it-IT" sz="16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con la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finalità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di produrre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benessere </a:t>
            </a:r>
            <a:endParaRPr lang="it-IT" sz="16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economico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e sociale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diffuso</a:t>
            </a:r>
            <a:endParaRPr lang="it-IT" sz="16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40558" y="2639644"/>
            <a:ext cx="3410350" cy="19232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Stimolare lo sviluppo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turistico delle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destinazioni EMERGENTI, attraverso 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la valorizzazione 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dell’identità e dei </a:t>
            </a:r>
            <a:endParaRPr lang="it-IT" sz="16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capitali territoriali, in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larga parte </a:t>
            </a:r>
            <a:endParaRPr lang="it-IT" sz="16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ancora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da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scoprire 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ma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ricche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di </a:t>
            </a:r>
            <a:endParaRPr lang="it-IT" sz="16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esperienze da raccontare</a:t>
            </a:r>
            <a:endParaRPr lang="it-IT" sz="16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140558" y="4757024"/>
            <a:ext cx="3410350" cy="1592976"/>
          </a:xfrm>
          <a:prstGeom prst="rect">
            <a:avLst/>
          </a:prstGeom>
          <a:solidFill>
            <a:srgbClr val="706A5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Valorizzare i grandi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attrattori 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Firenze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) 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come punto di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partenza,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e non di arrivo dei turisti </a:t>
            </a:r>
            <a:r>
              <a:rPr lang="it-IT" sz="1600" dirty="0" smtClean="0">
                <a:solidFill>
                  <a:schemeClr val="bg1"/>
                </a:solidFill>
                <a:latin typeface="Cambria"/>
                <a:cs typeface="Cambria"/>
              </a:rPr>
              <a:t>in </a:t>
            </a:r>
            <a:r>
              <a:rPr lang="it-IT" sz="1600" dirty="0">
                <a:solidFill>
                  <a:schemeClr val="bg1"/>
                </a:solidFill>
                <a:latin typeface="Cambria"/>
                <a:cs typeface="Cambria"/>
              </a:rPr>
              <a:t>Toscana</a:t>
            </a:r>
          </a:p>
        </p:txBody>
      </p:sp>
      <p:sp>
        <p:nvSpPr>
          <p:cNvPr id="8" name="Triangolo isoscele 7"/>
          <p:cNvSpPr/>
          <p:nvPr/>
        </p:nvSpPr>
        <p:spPr>
          <a:xfrm>
            <a:off x="4524378" y="4285467"/>
            <a:ext cx="4416422" cy="2064533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C410C"/>
                </a:solidFill>
                <a:latin typeface="+mj-lt"/>
              </a:rPr>
              <a:t>Visione strategica </a:t>
            </a:r>
          </a:p>
          <a:p>
            <a:pPr algn="ctr"/>
            <a:r>
              <a:rPr lang="it-IT" b="1" dirty="0" smtClean="0">
                <a:solidFill>
                  <a:srgbClr val="4C410C"/>
                </a:solidFill>
                <a:latin typeface="+mj-lt"/>
              </a:rPr>
              <a:t>DESTINAZIONE TOSCANA 2020</a:t>
            </a:r>
            <a:endParaRPr lang="it-IT" b="1" dirty="0">
              <a:solidFill>
                <a:srgbClr val="4C410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51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95315" y="186266"/>
            <a:ext cx="5956019" cy="189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chemeClr val="accent6">
                    <a:lumMod val="75000"/>
                  </a:schemeClr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sz="3600" dirty="0" smtClean="0">
                <a:solidFill>
                  <a:srgbClr val="256373"/>
                </a:solidFill>
              </a:rPr>
              <a:t>…</a:t>
            </a:r>
            <a:r>
              <a:rPr lang="it-IT" sz="3600" dirty="0" smtClean="0">
                <a:solidFill>
                  <a:srgbClr val="256373"/>
                </a:solidFill>
              </a:rPr>
              <a:t>le sei  leve strategiche </a:t>
            </a:r>
            <a:r>
              <a:rPr lang="mr-IN" sz="3600" dirty="0" smtClean="0">
                <a:solidFill>
                  <a:srgbClr val="256373"/>
                </a:solidFill>
              </a:rPr>
              <a:t>…</a:t>
            </a:r>
            <a:endParaRPr lang="it-IT" sz="3600" dirty="0">
              <a:solidFill>
                <a:srgbClr val="256373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1794933"/>
            <a:ext cx="8602133" cy="4555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98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52800" y="52577"/>
            <a:ext cx="5477935" cy="1452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rgbClr val="256373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dirty="0"/>
              <a:t>…</a:t>
            </a:r>
            <a:r>
              <a:rPr lang="it-IT" dirty="0"/>
              <a:t> nuove regole per nuove strategie</a:t>
            </a:r>
            <a:r>
              <a:rPr lang="mr-IN" dirty="0"/>
              <a:t>…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826001" y="1554423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Contribuire a mantenere la destinazione toscana in cima alle mete più desiderate al mondo</a:t>
            </a:r>
          </a:p>
          <a:p>
            <a:pPr algn="r"/>
            <a:r>
              <a:rPr lang="it-IT" sz="1400" i="1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Trasformare 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il potenziale regionale in una crescita turistica importante</a:t>
            </a:r>
          </a:p>
          <a:p>
            <a:pPr algn="r"/>
            <a:r>
              <a:rPr lang="it-IT" sz="1400" i="1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Aumentare 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l’apporto economico del turismo al territorio regionale </a:t>
            </a:r>
          </a:p>
        </p:txBody>
      </p:sp>
      <p:sp>
        <p:nvSpPr>
          <p:cNvPr id="12" name="Elaborazione alternativa 11"/>
          <p:cNvSpPr/>
          <p:nvPr/>
        </p:nvSpPr>
        <p:spPr>
          <a:xfrm>
            <a:off x="4660901" y="3118810"/>
            <a:ext cx="3949700" cy="53879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RUOLO STRATEGICO DEL TURISMO per lo sviluppo economico</a:t>
            </a:r>
          </a:p>
        </p:txBody>
      </p:sp>
      <p:sp>
        <p:nvSpPr>
          <p:cNvPr id="13" name="Elaborazione alternativa 12"/>
          <p:cNvSpPr/>
          <p:nvPr/>
        </p:nvSpPr>
        <p:spPr>
          <a:xfrm>
            <a:off x="4657896" y="3733805"/>
            <a:ext cx="3977043" cy="5334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PROMUOVERE E VALORIZZARE una immagine unitaria del sistema turistico</a:t>
            </a:r>
          </a:p>
        </p:txBody>
      </p:sp>
      <p:sp>
        <p:nvSpPr>
          <p:cNvPr id="14" name="Elaborazione alternativa 13"/>
          <p:cNvSpPr/>
          <p:nvPr/>
        </p:nvSpPr>
        <p:spPr>
          <a:xfrm>
            <a:off x="4657896" y="4381506"/>
            <a:ext cx="3949702" cy="52069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FAVORIRE IL MIGLIORAMENTO dell’offerta turistica ricettiva</a:t>
            </a:r>
          </a:p>
        </p:txBody>
      </p:sp>
      <p:sp>
        <p:nvSpPr>
          <p:cNvPr id="15" name="Elaborazione alternativa 14"/>
          <p:cNvSpPr/>
          <p:nvPr/>
        </p:nvSpPr>
        <p:spPr>
          <a:xfrm>
            <a:off x="4654891" y="5041907"/>
            <a:ext cx="3949702" cy="48259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FAVORIRE IL MIGLIORAMENTO dell’offerta turistica ricettiva</a:t>
            </a:r>
          </a:p>
        </p:txBody>
      </p:sp>
      <p:sp>
        <p:nvSpPr>
          <p:cNvPr id="16" name="Elaborazione alternativa 15"/>
          <p:cNvSpPr/>
          <p:nvPr/>
        </p:nvSpPr>
        <p:spPr>
          <a:xfrm>
            <a:off x="4630553" y="5651506"/>
            <a:ext cx="3977043" cy="100329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FAVORIRE IL RAFFORZAMENTO STRUTTURALE del sistema turistico attraverso informazione e qualificazione professionale degli operatori, servizi  e strutture</a:t>
            </a:r>
          </a:p>
        </p:txBody>
      </p:sp>
      <p:pic>
        <p:nvPicPr>
          <p:cNvPr id="17" name="Immagine 16" descr="C:\Users\utenteprincipale\Desktop\Sistema Turistico Region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59504"/>
            <a:ext cx="3530601" cy="65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23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54401" y="186266"/>
            <a:ext cx="5096933" cy="1540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rgbClr val="256373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dirty="0"/>
              <a:t>…</a:t>
            </a:r>
            <a:r>
              <a:rPr lang="it-IT" dirty="0"/>
              <a:t> conoscere per programmare</a:t>
            </a:r>
            <a:r>
              <a:rPr lang="mr-IN" dirty="0"/>
              <a:t>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1800" y="1181100"/>
            <a:ext cx="3632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Cambria"/>
                <a:cs typeface="Cambria"/>
              </a:rPr>
              <a:t>Obiettivo generale di questa leva strategica è </a:t>
            </a:r>
            <a:r>
              <a:rPr lang="it-IT" sz="1400" b="1" dirty="0" smtClean="0">
                <a:solidFill>
                  <a:srgbClr val="953735"/>
                </a:solidFill>
                <a:latin typeface="Cambria"/>
                <a:cs typeface="Cambria"/>
              </a:rPr>
              <a:t>CREARE VALORE </a:t>
            </a:r>
            <a:r>
              <a:rPr lang="it-IT" sz="1400" b="1" dirty="0">
                <a:solidFill>
                  <a:srgbClr val="953735"/>
                </a:solidFill>
                <a:latin typeface="Cambria"/>
                <a:cs typeface="Cambria"/>
              </a:rPr>
              <a:t> </a:t>
            </a:r>
            <a:r>
              <a:rPr lang="it-IT" sz="1400" b="1" dirty="0" smtClean="0">
                <a:solidFill>
                  <a:srgbClr val="953735"/>
                </a:solidFill>
                <a:latin typeface="Cambria"/>
                <a:cs typeface="Cambria"/>
              </a:rPr>
              <a:t>ATTRAVERSO LA CONOSCOSCENZA E LA GESTIONE PROGRAMMATA DELLE DESTINAZIONI</a:t>
            </a:r>
            <a:r>
              <a:rPr lang="it-IT" sz="1400" dirty="0" smtClean="0">
                <a:latin typeface="Cambria"/>
                <a:cs typeface="Cambria"/>
              </a:rPr>
              <a:t>.</a:t>
            </a:r>
          </a:p>
          <a:p>
            <a:pPr algn="just"/>
            <a:r>
              <a:rPr lang="it-IT" sz="1400" dirty="0" smtClean="0">
                <a:latin typeface="Cambria"/>
                <a:cs typeface="Cambria"/>
              </a:rPr>
              <a:t>Il processo che accompagna la creazione di valore parte da una organizzazione sistematica dei flussi informativi, derivanti non solo dai dati di fonte ufficiale ma anche dalla conoscenza delle norme formali e informali che regolano il sistema, dell’utilizzo della innovazione tecnologica e più in generale delle abilità/potenzialità proprie di ciascun territorio. </a:t>
            </a:r>
          </a:p>
          <a:p>
            <a:pPr algn="just"/>
            <a:r>
              <a:rPr lang="it-IT" sz="1400" dirty="0" smtClean="0">
                <a:latin typeface="Cambria"/>
                <a:cs typeface="Cambria"/>
              </a:rPr>
              <a:t>La conoscenza condivisa dei valori, delle risorse, della struttura ed evoluzione delle dinamiche della domanda e del sistema di offerta, nonché delle caratteristiche sottese al sistema di relazioni tra attori della destinazione, deve essere finalizzata a creare una identità territoriale, anch’essa condivisa, che rappresenta la base per individuare linee programmatiche di sviluppo ed elaborare un documento strategico di valorizzazione dei territori. </a:t>
            </a:r>
            <a:endParaRPr lang="it-IT" sz="1400" dirty="0">
              <a:latin typeface="Cambria"/>
              <a:cs typeface="Cambria"/>
            </a:endParaRPr>
          </a:p>
        </p:txBody>
      </p:sp>
      <p:sp>
        <p:nvSpPr>
          <p:cNvPr id="4" name="Freccia giù 3"/>
          <p:cNvSpPr/>
          <p:nvPr/>
        </p:nvSpPr>
        <p:spPr>
          <a:xfrm>
            <a:off x="4851400" y="1854200"/>
            <a:ext cx="3822700" cy="4373978"/>
          </a:xfrm>
          <a:prstGeom prst="downArrow">
            <a:avLst>
              <a:gd name="adj1" fmla="val 50000"/>
              <a:gd name="adj2" fmla="val 34718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Flusso di conoscenza:</a:t>
            </a:r>
          </a:p>
          <a:p>
            <a:pPr marL="444500" indent="-177800">
              <a:buFont typeface="Arial"/>
              <a:buChar char="•"/>
            </a:pPr>
            <a:r>
              <a:rPr lang="it-IT" sz="1400" dirty="0" smtClean="0"/>
              <a:t>Codificata</a:t>
            </a:r>
          </a:p>
          <a:p>
            <a:pPr marL="444500" indent="-177800">
              <a:buFont typeface="Arial"/>
              <a:buChar char="•"/>
            </a:pPr>
            <a:r>
              <a:rPr lang="it-IT" sz="1400" dirty="0" smtClean="0"/>
              <a:t>Contestuale </a:t>
            </a:r>
          </a:p>
          <a:p>
            <a:pPr algn="ctr"/>
            <a:endParaRPr lang="it-IT" sz="1400" dirty="0" smtClean="0"/>
          </a:p>
          <a:p>
            <a:pPr algn="ctr"/>
            <a:r>
              <a:rPr lang="it-IT" sz="1400" dirty="0" smtClean="0"/>
              <a:t>Condivisione dei VALORI, RISORSE, dinamiche della DOMANDA/OFFERTA, SISTEMA DI RELAZIONI TRA ATTORI</a:t>
            </a:r>
          </a:p>
          <a:p>
            <a:pPr algn="ctr"/>
            <a:endParaRPr lang="it-IT" sz="1400" dirty="0"/>
          </a:p>
          <a:p>
            <a:pPr algn="ctr"/>
            <a:r>
              <a:rPr lang="it-IT" sz="1400" dirty="0" smtClean="0"/>
              <a:t>IDENTITA’ CONDIVISA</a:t>
            </a:r>
          </a:p>
          <a:p>
            <a:pPr algn="ctr"/>
            <a:endParaRPr lang="it-IT" sz="1400" dirty="0"/>
          </a:p>
          <a:p>
            <a:pPr algn="ctr"/>
            <a:endParaRPr lang="it-IT" sz="1400" dirty="0" smtClean="0"/>
          </a:p>
          <a:p>
            <a:pPr algn="ctr"/>
            <a:r>
              <a:rPr lang="it-IT" sz="1400" dirty="0" smtClean="0"/>
              <a:t>Elaborazione del DOCUMENO STRATEGICO  OPERATIVO DI DESTINAZIONE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271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35375" y="251178"/>
            <a:ext cx="5096933" cy="189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rgbClr val="256373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dirty="0"/>
              <a:t>…</a:t>
            </a:r>
            <a:r>
              <a:rPr lang="it-IT" dirty="0"/>
              <a:t> accoglienza come segno distintivo </a:t>
            </a:r>
            <a:r>
              <a:rPr lang="mr-IN" dirty="0"/>
              <a:t>…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46100" y="2860401"/>
            <a:ext cx="2528570" cy="35016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Occorre delineare il processo di accoglienza del turista, suddiviso in tre fasi fondamentali dell’esperienza turistica: </a:t>
            </a:r>
          </a:p>
          <a:p>
            <a:pPr algn="ctr"/>
            <a:r>
              <a:rPr lang="it-IT" sz="2000" b="1" u="sng" dirty="0" smtClean="0"/>
              <a:t>prima</a:t>
            </a:r>
            <a:r>
              <a:rPr lang="it-IT" sz="2000" b="1" u="sng" dirty="0"/>
              <a:t>, durante e dopo l’esperienza.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92625" y="2860401"/>
            <a:ext cx="4239683" cy="350165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it-IT" sz="2000" i="1" dirty="0">
                <a:solidFill>
                  <a:srgbClr val="000000"/>
                </a:solidFill>
              </a:rPr>
              <a:t>Definire le politiche di accoglienza su tutto il territorio regionale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it-IT" sz="2000" i="1" dirty="0">
                <a:solidFill>
                  <a:srgbClr val="000000"/>
                </a:solidFill>
              </a:rPr>
              <a:t>Organizzare il sistema di accoglienza turistica nei principali gate turistici regionali 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it-IT" sz="2000" i="1" dirty="0">
                <a:solidFill>
                  <a:srgbClr val="000000"/>
                </a:solidFill>
              </a:rPr>
              <a:t>Organizzare </a:t>
            </a:r>
            <a:r>
              <a:rPr lang="it-IT" sz="2000" i="1" dirty="0" smtClean="0">
                <a:solidFill>
                  <a:srgbClr val="000000"/>
                </a:solidFill>
              </a:rPr>
              <a:t>una </a:t>
            </a:r>
            <a:r>
              <a:rPr lang="it-IT" sz="2000" i="1" dirty="0">
                <a:solidFill>
                  <a:srgbClr val="000000"/>
                </a:solidFill>
              </a:rPr>
              <a:t>rete regionale di servizi di informazione e accoglienza turistica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46100" y="945112"/>
            <a:ext cx="2528570" cy="14120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Il tema strategico del Marketing Territoriale</a:t>
            </a:r>
          </a:p>
        </p:txBody>
      </p:sp>
      <p:sp>
        <p:nvSpPr>
          <p:cNvPr id="9" name="Freccia in giù 6"/>
          <p:cNvSpPr/>
          <p:nvPr/>
        </p:nvSpPr>
        <p:spPr>
          <a:xfrm>
            <a:off x="6036945" y="2044700"/>
            <a:ext cx="750570" cy="734182"/>
          </a:xfrm>
          <a:prstGeom prst="downArrow">
            <a:avLst>
              <a:gd name="adj1" fmla="val 50000"/>
              <a:gd name="adj2" fmla="val 4827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/>
              <a:cs typeface="Cambria"/>
            </a:endParaRPr>
          </a:p>
        </p:txBody>
      </p:sp>
      <p:sp>
        <p:nvSpPr>
          <p:cNvPr id="10" name="Freccia a sinistra 7"/>
          <p:cNvSpPr/>
          <p:nvPr/>
        </p:nvSpPr>
        <p:spPr>
          <a:xfrm>
            <a:off x="3482975" y="4229100"/>
            <a:ext cx="857250" cy="819292"/>
          </a:xfrm>
          <a:prstGeom prst="leftArrow">
            <a:avLst/>
          </a:prstGeom>
          <a:solidFill>
            <a:srgbClr val="31859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999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54401" y="186266"/>
            <a:ext cx="5096933" cy="189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chemeClr val="accent6">
                    <a:lumMod val="75000"/>
                  </a:schemeClr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dirty="0" smtClean="0">
                <a:solidFill>
                  <a:srgbClr val="376092"/>
                </a:solidFill>
              </a:rPr>
              <a:t>…</a:t>
            </a:r>
            <a:r>
              <a:rPr lang="it-IT" dirty="0" smtClean="0">
                <a:solidFill>
                  <a:srgbClr val="376092"/>
                </a:solidFill>
              </a:rPr>
              <a:t> comunicare l’identità </a:t>
            </a:r>
            <a:r>
              <a:rPr lang="mr-IN" dirty="0" smtClean="0">
                <a:solidFill>
                  <a:srgbClr val="376092"/>
                </a:solidFill>
              </a:rPr>
              <a:t>…</a:t>
            </a:r>
            <a:endParaRPr lang="it-IT" dirty="0">
              <a:solidFill>
                <a:srgbClr val="376092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3200" y="547512"/>
            <a:ext cx="4000500" cy="56938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A00003"/>
              </a:buClr>
            </a:pP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L’obiettivo principale di questa leva strategica è individuare concrete linee di azione in grado di condurre alla definizione di una strategia vincente per il il </a:t>
            </a:r>
            <a:r>
              <a:rPr lang="it-IT" sz="1400" dirty="0" err="1" smtClean="0">
                <a:solidFill>
                  <a:schemeClr val="tx1"/>
                </a:solidFill>
                <a:latin typeface="Cambria"/>
                <a:cs typeface="Cambria"/>
              </a:rPr>
              <a:t>place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 brand della Toscana.</a:t>
            </a:r>
          </a:p>
          <a:p>
            <a:pPr algn="just">
              <a:buClr>
                <a:srgbClr val="A00003"/>
              </a:buClr>
            </a:pPr>
            <a:r>
              <a:rPr lang="it-IT" sz="1400" dirty="0" smtClean="0">
                <a:latin typeface="Cambria"/>
                <a:cs typeface="Cambria"/>
              </a:rPr>
              <a:t>È oramai consolidata l’idea, infatti, che l’arena competitiva sia popolata, non più dalle imprese, ma dai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sistemi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territoriali, al punto che i policy maker implementano sempre più spesso tecniche di country </a:t>
            </a:r>
            <a:r>
              <a:rPr lang="it-IT" sz="1400" dirty="0" err="1" smtClean="0">
                <a:solidFill>
                  <a:schemeClr val="tx1"/>
                </a:solidFill>
                <a:latin typeface="Cambria"/>
                <a:cs typeface="Cambria"/>
              </a:rPr>
              <a:t>branding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 finalizzate proprio a differenziare  </a:t>
            </a:r>
            <a:r>
              <a:rPr lang="it-IT" sz="1400" dirty="0" smtClean="0">
                <a:latin typeface="Cambria"/>
                <a:cs typeface="Cambria"/>
              </a:rPr>
              <a:t>la destinazione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sullo scenario concorrenziale internazionale.</a:t>
            </a:r>
            <a:endParaRPr lang="it-IT" sz="1400" dirty="0">
              <a:solidFill>
                <a:schemeClr val="tx1"/>
              </a:solidFill>
              <a:latin typeface="Cambria"/>
              <a:cs typeface="Cambria"/>
            </a:endParaRPr>
          </a:p>
          <a:p>
            <a:pPr algn="just">
              <a:buClr>
                <a:srgbClr val="A00003"/>
              </a:buClr>
            </a:pP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  <a:sym typeface="Wingdings"/>
              </a:rPr>
              <a:t>A questo proposito, appare indispensabile identificare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le </a:t>
            </a:r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modalità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capaci di </a:t>
            </a:r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incrementare l’attrattività e la competitività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del territorio, poiché</a:t>
            </a:r>
            <a:r>
              <a:rPr lang="it-IT" sz="1400" dirty="0" smtClean="0">
                <a:latin typeface="Cambria"/>
                <a:cs typeface="Cambria"/>
              </a:rPr>
              <a:t> queste ultime costituiscono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gli elementi che </a:t>
            </a:r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descrivono la destinazione da due differenti prospettive: il turista e la destinazione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stessa.</a:t>
            </a:r>
          </a:p>
          <a:p>
            <a:pPr algn="just">
              <a:buClr>
                <a:srgbClr val="A00003"/>
              </a:buClr>
            </a:pPr>
            <a:r>
              <a:rPr lang="it-IT" sz="1400" dirty="0" smtClean="0">
                <a:latin typeface="Cambria"/>
                <a:cs typeface="Cambria"/>
              </a:rPr>
              <a:t>I due punti di vista sono tra loro complementari nella misura in cui il turista è guidato dalla “soggettività” e dall’esigenza di compiere un percorso esperienziale che dipende dalle caratteristiche della destinazione ma </a:t>
            </a:r>
            <a:r>
              <a:rPr lang="it-IT" sz="1400" dirty="0">
                <a:latin typeface="Cambria"/>
                <a:cs typeface="Cambria"/>
              </a:rPr>
              <a:t>anche dal proprio bagaglio culturale ed emozionale, mentre la destinazione deve essere in grado di veicolare in modo oggettivo ai potenziali interessati la propria identità</a:t>
            </a:r>
            <a:r>
              <a:rPr lang="it-IT" sz="1400" dirty="0" smtClean="0">
                <a:latin typeface="Cambria"/>
                <a:cs typeface="Cambria"/>
              </a:rPr>
              <a:t>.</a:t>
            </a:r>
            <a:endParaRPr lang="it-IT" sz="1400" dirty="0">
              <a:latin typeface="Cambria"/>
              <a:cs typeface="Cambri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559300" y="1945924"/>
            <a:ext cx="38481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A00003"/>
              </a:buClr>
            </a:pP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Appare in questo senso irrinunciabile delineare una adeguata comunicazione della identità del territorio che consideri adeguatamente il binomio “sostenibilità e valorizzazione”, vale a dire la base indispensabile per perseguire uno sviluppo omogeneo e consapevole.</a:t>
            </a:r>
          </a:p>
          <a:p>
            <a:pPr algn="just">
              <a:buClr>
                <a:srgbClr val="A00003"/>
              </a:buClr>
            </a:pPr>
            <a:r>
              <a:rPr lang="it-IT" sz="1400" dirty="0" smtClean="0">
                <a:latin typeface="Cambria"/>
                <a:cs typeface="Cambria"/>
              </a:rPr>
              <a:t>In sostanza, infatti, la </a:t>
            </a:r>
            <a:r>
              <a:rPr lang="it-IT" sz="1400" dirty="0">
                <a:latin typeface="Cambria"/>
                <a:cs typeface="Cambria"/>
              </a:rPr>
              <a:t>capacità di attrarre risorse è il risultato di una attività sistemica e </a:t>
            </a:r>
            <a:r>
              <a:rPr lang="it-IT" sz="1400" dirty="0" smtClean="0">
                <a:latin typeface="Cambria"/>
                <a:cs typeface="Cambria"/>
              </a:rPr>
              <a:t>sinergica che deve essere </a:t>
            </a:r>
            <a:r>
              <a:rPr lang="it-IT" sz="1400" dirty="0">
                <a:latin typeface="Cambria"/>
                <a:cs typeface="Cambria"/>
              </a:rPr>
              <a:t>espressa </a:t>
            </a:r>
            <a:r>
              <a:rPr lang="it-IT" sz="1400" dirty="0" smtClean="0">
                <a:latin typeface="Cambria"/>
                <a:cs typeface="Cambria"/>
              </a:rPr>
              <a:t>nell’ambito di </a:t>
            </a:r>
            <a:r>
              <a:rPr lang="it-IT" sz="1400" dirty="0">
                <a:latin typeface="Cambria"/>
                <a:cs typeface="Cambria"/>
              </a:rPr>
              <a:t>un </a:t>
            </a:r>
            <a:r>
              <a:rPr lang="it-IT" sz="1400" dirty="0" smtClean="0">
                <a:latin typeface="Cambria"/>
                <a:cs typeface="Cambria"/>
              </a:rPr>
              <a:t>coerente documento di </a:t>
            </a:r>
            <a:r>
              <a:rPr lang="it-IT" sz="1400" dirty="0">
                <a:latin typeface="Cambria"/>
                <a:cs typeface="Cambria"/>
              </a:rPr>
              <a:t>sviluppo</a:t>
            </a:r>
            <a:r>
              <a:rPr lang="it-IT" sz="1400" dirty="0" smtClean="0">
                <a:latin typeface="Cambria"/>
                <a:cs typeface="Cambria"/>
              </a:rPr>
              <a:t>.</a:t>
            </a:r>
            <a:endParaRPr lang="it-IT" sz="1400" dirty="0">
              <a:latin typeface="Cambria"/>
              <a:cs typeface="Cambria"/>
            </a:endParaRPr>
          </a:p>
        </p:txBody>
      </p:sp>
      <p:pic>
        <p:nvPicPr>
          <p:cNvPr id="6" name="Immagine 5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4330700"/>
            <a:ext cx="35814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0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94667" y="186266"/>
            <a:ext cx="4656667" cy="189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chemeClr val="accent6">
                    <a:lumMod val="75000"/>
                  </a:schemeClr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dirty="0" smtClean="0">
                <a:solidFill>
                  <a:srgbClr val="376092"/>
                </a:solidFill>
              </a:rPr>
              <a:t>…</a:t>
            </a:r>
            <a:r>
              <a:rPr lang="it-IT" dirty="0" smtClean="0">
                <a:solidFill>
                  <a:srgbClr val="376092"/>
                </a:solidFill>
              </a:rPr>
              <a:t> cura dei contenuti </a:t>
            </a:r>
            <a:r>
              <a:rPr lang="mr-IN" dirty="0" smtClean="0">
                <a:solidFill>
                  <a:srgbClr val="376092"/>
                </a:solidFill>
              </a:rPr>
              <a:t>…</a:t>
            </a:r>
            <a:endParaRPr lang="it-IT" dirty="0">
              <a:solidFill>
                <a:srgbClr val="376092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36033" y="585612"/>
            <a:ext cx="3780367" cy="5478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A00003"/>
              </a:buClr>
            </a:pP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Si tratta di un elemento </a:t>
            </a:r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fondamentale per la buona riuscita della pianificazione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turistica </a:t>
            </a:r>
            <a:r>
              <a:rPr lang="it-IT" sz="1400" dirty="0" smtClean="0">
                <a:latin typeface="Cambria"/>
                <a:cs typeface="Cambria"/>
              </a:rPr>
              <a:t>della Toscana. In particolare,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organizzare </a:t>
            </a:r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e approfondire i contenuti tematici in modo che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rispondano </a:t>
            </a:r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alla motivazione e alle esigenze dei viaggiatori è indispensabile per rappresentare correttamente il valore aggiunto del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territorio, stimolando così l’immaginario </a:t>
            </a:r>
            <a:r>
              <a:rPr lang="it-IT" sz="1400" dirty="0" smtClean="0">
                <a:latin typeface="Cambria"/>
                <a:cs typeface="Cambria"/>
              </a:rPr>
              <a:t>de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l viaggiatore. Questo aspetto deve tuttavia essere accompagnato da un effettivo incremento della qualità dell’ospitalità, anche attraverso l’elaborazione di strategie di innovazione.</a:t>
            </a:r>
          </a:p>
          <a:p>
            <a:pPr algn="just">
              <a:buClr>
                <a:srgbClr val="A00003"/>
              </a:buClr>
            </a:pPr>
            <a:r>
              <a:rPr lang="it-IT" sz="1400" dirty="0" smtClean="0">
                <a:latin typeface="Cambria"/>
                <a:cs typeface="Cambria"/>
              </a:rPr>
              <a:t>La cura dei contenuti deve essere rivolta a garantire a chiunque sia interessato adeguate informazioni sul territorio. In altre parole, l’obiettivo perseguito deve essere quello di un turismo accessibile e per tutti. La filosofia deve basarsi sull’ampio assunto secondo cui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ciò </a:t>
            </a:r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che è accessibile a persone con esigenze particolari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risulta </a:t>
            </a:r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più funzionale per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tutti, nella ferma convinzione che solo in questo modo si </a:t>
            </a:r>
            <a:r>
              <a:rPr lang="it-IT" sz="1400" dirty="0" smtClean="0">
                <a:latin typeface="Cambria"/>
                <a:cs typeface="Cambria"/>
              </a:rPr>
              <a:t>può ottenere un sistema turistico accogliente e capace di creare le condizioni ideali affinché chiunque possa godere di un piacevole soggiorno.</a:t>
            </a:r>
            <a:endParaRPr lang="it-IT" sz="1400" dirty="0">
              <a:latin typeface="Cambria"/>
              <a:cs typeface="Cambri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96367" y="1944512"/>
            <a:ext cx="3754967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A00003"/>
              </a:buClr>
            </a:pPr>
            <a:r>
              <a:rPr lang="it-IT" sz="1400" dirty="0" smtClean="0">
                <a:latin typeface="Cambria"/>
                <a:cs typeface="Cambria"/>
              </a:rPr>
              <a:t>A tal fine, occorre costruire dei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contenuti specificatamente pensati con riferimento ai numerosi target </a:t>
            </a:r>
            <a:r>
              <a:rPr lang="it-IT" sz="1400" dirty="0" smtClean="0">
                <a:latin typeface="Cambria"/>
                <a:cs typeface="Cambria"/>
              </a:rPr>
              <a:t>turistici che per ragioni diverse sono interessati al territorio toscano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, </a:t>
            </a:r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originali, di qualità e differenziati nelle tematiche e nei livelli di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approfondimento. </a:t>
            </a:r>
            <a:r>
              <a:rPr lang="it-IT" sz="1400" dirty="0">
                <a:latin typeface="Cambria"/>
                <a:cs typeface="Cambria"/>
              </a:rPr>
              <a:t>S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olo così, infatti, è possibile incrementare </a:t>
            </a:r>
            <a:r>
              <a:rPr lang="it-IT" sz="1400" dirty="0">
                <a:solidFill>
                  <a:schemeClr val="tx1"/>
                </a:solidFill>
                <a:latin typeface="Cambria"/>
                <a:cs typeface="Cambria"/>
              </a:rPr>
              <a:t>la qualità </a:t>
            </a:r>
            <a:r>
              <a:rPr lang="it-IT" sz="1400" dirty="0" smtClean="0">
                <a:solidFill>
                  <a:schemeClr val="tx1"/>
                </a:solidFill>
                <a:latin typeface="Cambria"/>
                <a:cs typeface="Cambria"/>
              </a:rPr>
              <a:t>dell’ospitalità con riferimento a tutti coloro che sono interessati al </a:t>
            </a:r>
            <a:r>
              <a:rPr lang="it-IT" sz="1400" dirty="0" smtClean="0">
                <a:latin typeface="Cambria"/>
                <a:cs typeface="Cambria"/>
              </a:rPr>
              <a:t>territorio della Toscana.</a:t>
            </a:r>
            <a:endParaRPr lang="it-IT" sz="1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6" name="Immagine 5" descr="imgr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0" r="7597" b="14372"/>
          <a:stretch/>
        </p:blipFill>
        <p:spPr>
          <a:xfrm>
            <a:off x="4572000" y="4034296"/>
            <a:ext cx="4119034" cy="149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8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94667" y="186266"/>
            <a:ext cx="4656667" cy="189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chemeClr val="accent6">
                    <a:lumMod val="75000"/>
                  </a:schemeClr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dirty="0" smtClean="0">
                <a:solidFill>
                  <a:srgbClr val="376092"/>
                </a:solidFill>
              </a:rPr>
              <a:t>…</a:t>
            </a:r>
            <a:r>
              <a:rPr lang="it-IT" dirty="0" smtClean="0">
                <a:solidFill>
                  <a:srgbClr val="376092"/>
                </a:solidFill>
              </a:rPr>
              <a:t> ecosistemi digitali </a:t>
            </a:r>
            <a:r>
              <a:rPr lang="mr-IN" dirty="0" smtClean="0">
                <a:solidFill>
                  <a:srgbClr val="376092"/>
                </a:solidFill>
              </a:rPr>
              <a:t>…</a:t>
            </a:r>
            <a:endParaRPr lang="it-IT" dirty="0">
              <a:solidFill>
                <a:srgbClr val="37609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3599" y="2064195"/>
            <a:ext cx="3691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“L’ecosistema digitale turistico è l’insieme di regole e convenzioni, competenze e professionalità, infrastrutture e sistemi tecnologici che consentono alla </a:t>
            </a:r>
            <a:r>
              <a:rPr lang="it-IT" sz="1400" i="1" dirty="0" err="1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governance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 della Destinazione di gestire la digitalizzazione e la promozione dell’offerta turistica” </a:t>
            </a:r>
            <a:endParaRPr lang="it-IT" sz="1400" i="1" dirty="0" smtClean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6" name="Pergamena 1 5"/>
          <p:cNvSpPr/>
          <p:nvPr/>
        </p:nvSpPr>
        <p:spPr>
          <a:xfrm>
            <a:off x="-1" y="356403"/>
            <a:ext cx="4673599" cy="6247597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charset="2"/>
              <a:buChar char="Ø"/>
            </a:pP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Manuale d’identità visiva digitale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 </a:t>
            </a: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della </a:t>
            </a:r>
            <a:r>
              <a:rPr lang="it-IT" sz="1200" b="1" dirty="0" smtClean="0">
                <a:solidFill>
                  <a:srgbClr val="376092"/>
                </a:solidFill>
                <a:latin typeface="Cambria"/>
                <a:cs typeface="Cambria"/>
              </a:rPr>
              <a:t>destinazione: 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definisce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gli elementi essenziali che compongono in modo coordinato l’immagine della Toscana sui canali digitali. </a:t>
            </a:r>
          </a:p>
          <a:p>
            <a:pPr marL="285750" lvl="0" indent="-285750" algn="just">
              <a:buFont typeface="Wingdings" charset="2"/>
              <a:buChar char="Ø"/>
            </a:pP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Regole di comunicazione e di </a:t>
            </a:r>
            <a:r>
              <a:rPr lang="it-IT" sz="1200" b="1" dirty="0" smtClean="0">
                <a:solidFill>
                  <a:srgbClr val="376092"/>
                </a:solidFill>
                <a:latin typeface="Cambria"/>
                <a:cs typeface="Cambria"/>
              </a:rPr>
              <a:t>conversazione: 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 stabiliscono per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ogni canale e target di riferimento, gli elementi 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cui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attenersi, per garantire 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coerenza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del messaggio.</a:t>
            </a:r>
          </a:p>
          <a:p>
            <a:pPr marL="285750" lvl="0" indent="-285750" algn="just">
              <a:buFont typeface="Wingdings" charset="2"/>
              <a:buChar char="Ø"/>
            </a:pP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Rete di relazioni </a:t>
            </a:r>
            <a:r>
              <a:rPr lang="it-IT" sz="1200" b="1" dirty="0" smtClean="0">
                <a:solidFill>
                  <a:srgbClr val="376092"/>
                </a:solidFill>
                <a:latin typeface="Cambria"/>
                <a:cs typeface="Cambria"/>
              </a:rPr>
              <a:t>istituzionali: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per coordinare le linee di azione, condividere iniziative, concordare strategie (CABINA DI REGIA).</a:t>
            </a:r>
          </a:p>
          <a:p>
            <a:pPr marL="285750" lvl="0" indent="-285750" algn="just">
              <a:buFont typeface="Wingdings" charset="2"/>
              <a:buChar char="Ø"/>
            </a:pP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Offerta </a:t>
            </a:r>
            <a:r>
              <a:rPr lang="it-IT" sz="1200" b="1" dirty="0" smtClean="0">
                <a:solidFill>
                  <a:srgbClr val="376092"/>
                </a:solidFill>
                <a:latin typeface="Cambria"/>
                <a:cs typeface="Cambria"/>
              </a:rPr>
              <a:t>digitalizzata: 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per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avere online tutti i prodotti e servizi turistici, compresi i servizi ancillari, con dati aggiornati e precisi. </a:t>
            </a:r>
          </a:p>
          <a:p>
            <a:pPr marL="285750" lvl="0" indent="-285750" algn="just">
              <a:buFont typeface="Wingdings" charset="2"/>
              <a:buChar char="Ø"/>
            </a:pP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Standard di descrizione del </a:t>
            </a:r>
            <a:r>
              <a:rPr lang="it-IT" sz="1200" b="1" dirty="0" smtClean="0">
                <a:solidFill>
                  <a:srgbClr val="376092"/>
                </a:solidFill>
                <a:latin typeface="Cambria"/>
                <a:cs typeface="Cambria"/>
              </a:rPr>
              <a:t>prodotto: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 per definire le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modalità di pubblicazione, 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rendere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il dato 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condivisibile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e riutilizzabile da tutti gli attori della filiera turistica. </a:t>
            </a:r>
          </a:p>
          <a:p>
            <a:pPr marL="285750" lvl="0" indent="-285750" algn="just">
              <a:buFont typeface="Wingdings" charset="2"/>
              <a:buChar char="Ø"/>
            </a:pP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Implementazione degli </a:t>
            </a:r>
            <a:r>
              <a:rPr lang="it-IT" sz="1200" b="1" dirty="0" smtClean="0">
                <a:solidFill>
                  <a:srgbClr val="376092"/>
                </a:solidFill>
                <a:latin typeface="Cambria"/>
                <a:cs typeface="Cambria"/>
              </a:rPr>
              <a:t>standard </a:t>
            </a: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di </a:t>
            </a:r>
            <a:r>
              <a:rPr lang="it-IT" sz="1200" b="1" dirty="0" smtClean="0">
                <a:solidFill>
                  <a:srgbClr val="376092"/>
                </a:solidFill>
                <a:latin typeface="Cambria"/>
                <a:cs typeface="Cambria"/>
              </a:rPr>
              <a:t>interoperabilità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 </a:t>
            </a: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di dati e servizi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che permettano l’interscambio e la comunicazione tra sistemi e soluzioni 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diversificate.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Comparazione e studio periodico dello scenario competitivo in ambito digitale delle altre destinazioni turistiche</a:t>
            </a:r>
            <a:r>
              <a:rPr lang="it-IT" sz="1200" b="1" dirty="0" smtClean="0">
                <a:solidFill>
                  <a:srgbClr val="376092"/>
                </a:solidFill>
                <a:latin typeface="Cambria"/>
                <a:cs typeface="Cambria"/>
              </a:rPr>
              <a:t>.</a:t>
            </a:r>
            <a:endParaRPr lang="it-IT" sz="1200" b="1" dirty="0">
              <a:solidFill>
                <a:srgbClr val="376092"/>
              </a:solidFill>
              <a:latin typeface="Cambria"/>
              <a:cs typeface="Cambri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30299" y="356403"/>
            <a:ext cx="3543299" cy="49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u="sng" dirty="0" smtClean="0">
                <a:latin typeface="Cambria"/>
                <a:cs typeface="Cambria"/>
              </a:rPr>
              <a:t>ELEMENTI BASE DELL’ECOSISTEMA DIGITALE TOSCANO DI PROMOZIONE TURISTICA</a:t>
            </a:r>
            <a:endParaRPr lang="it-IT" sz="1200" b="1" u="sng" dirty="0">
              <a:latin typeface="Cambria"/>
              <a:cs typeface="Cambria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73598" y="3614290"/>
            <a:ext cx="4127502" cy="2989710"/>
          </a:xfrm>
          <a:prstGeom prst="rect">
            <a:avLst/>
          </a:prstGeom>
          <a:solidFill>
            <a:srgbClr val="B7DE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charset="2"/>
              <a:buChar char="Ø"/>
            </a:pP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Sviluppo di un'architettura tecnologica che raccolga i BIG DATA e valorizzi servizi di rilevanza turistica: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con formati aperti (Open Data) ed interoperabili, al fine di creare un ecosistema federato che permetta di utilizzare i contributi di tutti gli attori della filiera turistica (pubblici e privati) e abiliti l’integrazione tra le diverse applicazioni.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it-IT" sz="1200" b="1" dirty="0">
                <a:solidFill>
                  <a:srgbClr val="376092"/>
                </a:solidFill>
                <a:latin typeface="Cambria"/>
                <a:cs typeface="Cambria"/>
              </a:rPr>
              <a:t>Analisi e selezione mirata dei principali settori strategici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(p.e. turismo balneare, spiagge e stazioni balneari) e delle nicchie in crescita (p.e. ecoturismo, lusso, </a:t>
            </a:r>
            <a:r>
              <a:rPr lang="it-IT" sz="1200" dirty="0" err="1">
                <a:solidFill>
                  <a:srgbClr val="376092"/>
                </a:solidFill>
                <a:latin typeface="Cambria"/>
                <a:cs typeface="Cambria"/>
              </a:rPr>
              <a:t>wedding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, religioso, scolastico, ecc.), per la definizione dei nuovi servizi digitali da </a:t>
            </a:r>
            <a:r>
              <a:rPr lang="it-IT" sz="1200" dirty="0" smtClean="0">
                <a:solidFill>
                  <a:srgbClr val="376092"/>
                </a:solidFill>
                <a:latin typeface="Cambria"/>
                <a:cs typeface="Cambria"/>
              </a:rPr>
              <a:t>implementare (a 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supporto delle attività di </a:t>
            </a:r>
            <a:r>
              <a:rPr lang="it-IT" sz="1200" dirty="0" err="1">
                <a:solidFill>
                  <a:srgbClr val="376092"/>
                </a:solidFill>
                <a:latin typeface="Cambria"/>
                <a:cs typeface="Cambria"/>
              </a:rPr>
              <a:t>backoffice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 (p.e. strumenti per mappatura, monitoraggio e valutazione) o di </a:t>
            </a:r>
            <a:r>
              <a:rPr lang="it-IT" sz="1200" dirty="0" err="1">
                <a:solidFill>
                  <a:srgbClr val="376092"/>
                </a:solidFill>
                <a:latin typeface="Cambria"/>
                <a:cs typeface="Cambria"/>
              </a:rPr>
              <a:t>frontoffice</a:t>
            </a:r>
            <a:r>
              <a:rPr lang="it-IT" sz="1200" dirty="0">
                <a:solidFill>
                  <a:srgbClr val="376092"/>
                </a:solidFill>
                <a:latin typeface="Cambria"/>
                <a:cs typeface="Cambria"/>
              </a:rPr>
              <a:t> (p.e. modalità di prenotazione</a:t>
            </a:r>
            <a:r>
              <a:rPr lang="it-IT" sz="1200" b="1" dirty="0" smtClean="0">
                <a:solidFill>
                  <a:srgbClr val="376092"/>
                </a:solidFill>
                <a:latin typeface="Cambria"/>
                <a:cs typeface="Cambria"/>
              </a:rPr>
              <a:t>)</a:t>
            </a:r>
            <a:endParaRPr lang="it-IT" sz="1200" b="1" dirty="0">
              <a:solidFill>
                <a:srgbClr val="37609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3362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" y="2573867"/>
            <a:ext cx="5514898" cy="42841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4000" b="1" dirty="0" err="1">
                <a:solidFill>
                  <a:srgbClr val="1CA25E"/>
                </a:solidFill>
                <a:latin typeface="Cambria"/>
                <a:cs typeface="Cambria"/>
              </a:rPr>
              <a:t>S</a:t>
            </a:r>
            <a:r>
              <a:rPr lang="it-IT" sz="4000" b="1" dirty="0" err="1" smtClean="0">
                <a:solidFill>
                  <a:srgbClr val="1CA25E"/>
                </a:solidFill>
                <a:latin typeface="Cambria"/>
                <a:cs typeface="Cambria"/>
              </a:rPr>
              <a:t>ummary</a:t>
            </a:r>
            <a:endParaRPr lang="it-IT" sz="4000" b="1" dirty="0">
              <a:solidFill>
                <a:srgbClr val="1CA25E"/>
              </a:solidFill>
              <a:latin typeface="Cambria"/>
              <a:cs typeface="Cambri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44168" y="1502687"/>
            <a:ext cx="46058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ts val="600"/>
              </a:spcBef>
              <a:buFont typeface="Wingdings" charset="2"/>
              <a:buChar char=""/>
            </a:pPr>
            <a:r>
              <a:rPr lang="it-IT" sz="2400" dirty="0" smtClean="0">
                <a:solidFill>
                  <a:srgbClr val="008000"/>
                </a:solidFill>
                <a:latin typeface="Cambria"/>
                <a:cs typeface="Cambria"/>
              </a:rPr>
              <a:t>Le finalità del Documento Strategico Operativo, Destinazione Toscana</a:t>
            </a:r>
          </a:p>
          <a:p>
            <a:pPr marL="342900" indent="-342900" algn="r">
              <a:spcBef>
                <a:spcPts val="600"/>
              </a:spcBef>
              <a:buFont typeface="Wingdings" charset="2"/>
              <a:buChar char=""/>
            </a:pPr>
            <a:r>
              <a:rPr lang="it-IT" sz="2400" dirty="0" smtClean="0">
                <a:solidFill>
                  <a:srgbClr val="008000"/>
                </a:solidFill>
                <a:latin typeface="Cambria"/>
                <a:cs typeface="Cambria"/>
              </a:rPr>
              <a:t>La Metodologia del Documento</a:t>
            </a:r>
            <a:endParaRPr lang="it-IT" sz="2400" dirty="0">
              <a:solidFill>
                <a:srgbClr val="008000"/>
              </a:solidFill>
              <a:latin typeface="Cambria"/>
              <a:cs typeface="Cambria"/>
            </a:endParaRPr>
          </a:p>
          <a:p>
            <a:pPr marL="342900" indent="-342900" algn="r">
              <a:spcBef>
                <a:spcPts val="600"/>
              </a:spcBef>
              <a:buFont typeface="Wingdings" charset="2"/>
              <a:buChar char=""/>
            </a:pPr>
            <a:r>
              <a:rPr lang="it-IT" sz="2400" dirty="0">
                <a:solidFill>
                  <a:srgbClr val="008000"/>
                </a:solidFill>
                <a:latin typeface="Cambria"/>
                <a:cs typeface="Cambria"/>
              </a:rPr>
              <a:t>La struttura logica del </a:t>
            </a:r>
            <a:r>
              <a:rPr lang="it-IT" sz="2400" dirty="0" smtClean="0">
                <a:solidFill>
                  <a:srgbClr val="008000"/>
                </a:solidFill>
                <a:latin typeface="Cambria"/>
                <a:cs typeface="Cambria"/>
              </a:rPr>
              <a:t>Documento</a:t>
            </a:r>
            <a:endParaRPr lang="it-IT" sz="2400" dirty="0">
              <a:solidFill>
                <a:srgbClr val="008000"/>
              </a:solidFill>
              <a:latin typeface="Cambria"/>
              <a:cs typeface="Cambria"/>
            </a:endParaRPr>
          </a:p>
          <a:p>
            <a:pPr marL="342900" indent="-342900" algn="r">
              <a:spcBef>
                <a:spcPts val="600"/>
              </a:spcBef>
              <a:buFont typeface="Wingdings" charset="2"/>
              <a:buChar char=""/>
            </a:pPr>
            <a:r>
              <a:rPr lang="it-IT" sz="2400" dirty="0" smtClean="0">
                <a:solidFill>
                  <a:srgbClr val="008000"/>
                </a:solidFill>
                <a:latin typeface="Cambria"/>
                <a:cs typeface="Cambria"/>
              </a:rPr>
              <a:t>Le tendenze a livello internazionale</a:t>
            </a:r>
          </a:p>
          <a:p>
            <a:pPr marL="342900" indent="-342900" algn="r">
              <a:spcBef>
                <a:spcPts val="600"/>
              </a:spcBef>
              <a:buFont typeface="Wingdings" charset="2"/>
              <a:buChar char=""/>
            </a:pPr>
            <a:r>
              <a:rPr lang="it-IT" sz="2400" dirty="0" smtClean="0">
                <a:solidFill>
                  <a:srgbClr val="008000"/>
                </a:solidFill>
                <a:latin typeface="Cambria"/>
                <a:cs typeface="Cambria"/>
              </a:rPr>
              <a:t>La Toscana nello scenario globale</a:t>
            </a:r>
          </a:p>
          <a:p>
            <a:pPr marL="342900" indent="-342900" algn="r">
              <a:spcBef>
                <a:spcPts val="600"/>
              </a:spcBef>
              <a:buFont typeface="Wingdings" charset="2"/>
              <a:buChar char=""/>
            </a:pPr>
            <a:r>
              <a:rPr lang="it-IT" sz="2400" dirty="0" smtClean="0">
                <a:solidFill>
                  <a:srgbClr val="008000"/>
                </a:solidFill>
                <a:latin typeface="Cambria"/>
                <a:cs typeface="Cambria"/>
              </a:rPr>
              <a:t>La Visione strategica del Documento</a:t>
            </a:r>
          </a:p>
          <a:p>
            <a:pPr marL="342900" indent="-342900" algn="r">
              <a:spcBef>
                <a:spcPts val="600"/>
              </a:spcBef>
              <a:buFont typeface="Wingdings" charset="2"/>
              <a:buChar char=""/>
            </a:pPr>
            <a:r>
              <a:rPr lang="it-IT" sz="2400" dirty="0" smtClean="0">
                <a:solidFill>
                  <a:srgbClr val="008000"/>
                </a:solidFill>
                <a:latin typeface="Cambria"/>
                <a:cs typeface="Cambria"/>
              </a:rPr>
              <a:t>Le leve strategiche </a:t>
            </a:r>
          </a:p>
        </p:txBody>
      </p:sp>
    </p:spTree>
    <p:extLst>
      <p:ext uri="{BB962C8B-B14F-4D97-AF65-F5344CB8AC3E}">
        <p14:creationId xmlns:p14="http://schemas.microsoft.com/office/powerpoint/2010/main" val="9410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r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/>
        </p:blipFill>
        <p:spPr>
          <a:xfrm>
            <a:off x="-17479" y="107855"/>
            <a:ext cx="9144000" cy="67225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32372" y="373740"/>
            <a:ext cx="5452734" cy="1447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>
              <a:spcBef>
                <a:spcPct val="0"/>
              </a:spcBef>
              <a:buNone/>
              <a:defRPr sz="4400" b="1">
                <a:solidFill>
                  <a:srgbClr val="8B0045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dirty="0">
                <a:solidFill>
                  <a:srgbClr val="0E7101"/>
                </a:solidFill>
              </a:rPr>
              <a:t>…</a:t>
            </a:r>
            <a:r>
              <a:rPr lang="it-IT" dirty="0">
                <a:solidFill>
                  <a:srgbClr val="0E7101"/>
                </a:solidFill>
              </a:rPr>
              <a:t>le finalità del </a:t>
            </a:r>
            <a:r>
              <a:rPr lang="it-IT" dirty="0" smtClean="0">
                <a:solidFill>
                  <a:srgbClr val="0E7101"/>
                </a:solidFill>
              </a:rPr>
              <a:t>Documento Strategico Operativo, </a:t>
            </a:r>
            <a:r>
              <a:rPr lang="it-IT" dirty="0">
                <a:solidFill>
                  <a:srgbClr val="0E7101"/>
                </a:solidFill>
              </a:rPr>
              <a:t>Destinazione Toscana</a:t>
            </a:r>
            <a:r>
              <a:rPr lang="mr-IN" dirty="0">
                <a:solidFill>
                  <a:srgbClr val="0E7101"/>
                </a:solidFill>
              </a:rPr>
              <a:t>…</a:t>
            </a:r>
            <a:endParaRPr lang="it-IT" dirty="0">
              <a:solidFill>
                <a:srgbClr val="0E710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83853" y="2954428"/>
            <a:ext cx="6308825" cy="2370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solidFill>
                  <a:srgbClr val="094C00"/>
                </a:solidFill>
                <a:latin typeface="Cambria"/>
                <a:ea typeface="+mj-ea"/>
                <a:cs typeface="Cambria"/>
              </a:rPr>
              <a:t>Innovazione tecnologica ed organizzativa, valorizzazione delle competenze, qualità dell’accoglienza </a:t>
            </a:r>
            <a:endParaRPr lang="it-IT" sz="2800" b="1" dirty="0">
              <a:solidFill>
                <a:srgbClr val="094C00"/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70841"/>
            <a:ext cx="3894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Cambria"/>
                <a:cs typeface="Cambria"/>
              </a:rPr>
              <a:t>Il </a:t>
            </a:r>
            <a:r>
              <a:rPr lang="it-IT" sz="1600" dirty="0" smtClean="0">
                <a:latin typeface="Cambria"/>
                <a:cs typeface="Cambria"/>
              </a:rPr>
              <a:t>Documento Strategico Operativo Destinazione </a:t>
            </a:r>
            <a:r>
              <a:rPr lang="it-IT" sz="1600" dirty="0">
                <a:latin typeface="Cambria"/>
                <a:cs typeface="Cambria"/>
              </a:rPr>
              <a:t>Toscana 2020 </a:t>
            </a:r>
            <a:r>
              <a:rPr lang="it-IT" sz="1600" dirty="0" smtClean="0">
                <a:latin typeface="Cambria"/>
                <a:cs typeface="Cambria"/>
              </a:rPr>
              <a:t>(DSOD </a:t>
            </a:r>
            <a:r>
              <a:rPr lang="it-IT" sz="1600" dirty="0">
                <a:latin typeface="Cambria"/>
                <a:cs typeface="Cambria"/>
              </a:rPr>
              <a:t>Toscana 2020</a:t>
            </a:r>
            <a:r>
              <a:rPr lang="it-IT" sz="1600" dirty="0" smtClean="0">
                <a:latin typeface="Cambria"/>
                <a:cs typeface="Cambria"/>
              </a:rPr>
              <a:t>) </a:t>
            </a:r>
            <a:r>
              <a:rPr lang="it-IT" sz="1600" dirty="0">
                <a:latin typeface="Cambria"/>
                <a:cs typeface="Cambria"/>
              </a:rPr>
              <a:t>individua le linee strategiche, gli obiettivi specifici e le azioni di intervento che supporteranno nei prossimi anni il percorso di sviluppo turistico regionale. </a:t>
            </a:r>
          </a:p>
        </p:txBody>
      </p:sp>
    </p:spTree>
    <p:extLst>
      <p:ext uri="{BB962C8B-B14F-4D97-AF65-F5344CB8AC3E}">
        <p14:creationId xmlns:p14="http://schemas.microsoft.com/office/powerpoint/2010/main" val="56398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ages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362200"/>
            <a:ext cx="8845138" cy="41529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16667" y="712227"/>
            <a:ext cx="6807199" cy="9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chemeClr val="accent6">
                    <a:lumMod val="75000"/>
                  </a:schemeClr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dirty="0" smtClean="0">
                <a:solidFill>
                  <a:srgbClr val="276B7D"/>
                </a:solidFill>
              </a:rPr>
              <a:t>…</a:t>
            </a:r>
            <a:r>
              <a:rPr lang="it-IT" dirty="0" smtClean="0">
                <a:solidFill>
                  <a:srgbClr val="276B7D"/>
                </a:solidFill>
              </a:rPr>
              <a:t> la metodologia del Documento</a:t>
            </a:r>
            <a:r>
              <a:rPr lang="mr-IN" dirty="0" smtClean="0">
                <a:solidFill>
                  <a:srgbClr val="276B7D"/>
                </a:solidFill>
              </a:rPr>
              <a:t>…</a:t>
            </a:r>
            <a:endParaRPr lang="it-IT" dirty="0">
              <a:solidFill>
                <a:srgbClr val="276B7D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013198" y="2002373"/>
            <a:ext cx="4572000" cy="1422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it-IT" sz="2800" b="1" dirty="0" smtClean="0">
                <a:solidFill>
                  <a:srgbClr val="256373"/>
                </a:solidFill>
                <a:latin typeface="Cambria"/>
                <a:ea typeface="+mj-ea"/>
                <a:cs typeface="Cambria"/>
              </a:rPr>
              <a:t>Un processo di elaborazione partecipato: incontri, tavoli di lavoro e strumenti online</a:t>
            </a:r>
            <a:endParaRPr lang="it-IT" sz="2800" b="1" dirty="0">
              <a:solidFill>
                <a:srgbClr val="256373"/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5100" y="416066"/>
            <a:ext cx="4030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>
                <a:latin typeface="Cambria"/>
                <a:cs typeface="Cambria"/>
              </a:defRPr>
            </a:lvl1pPr>
          </a:lstStyle>
          <a:p>
            <a:r>
              <a:rPr lang="it-IT" sz="1600" b="1" dirty="0">
                <a:solidFill>
                  <a:srgbClr val="66570E"/>
                </a:solidFill>
              </a:rPr>
              <a:t>Il tema di fondo </a:t>
            </a:r>
            <a:r>
              <a:rPr lang="it-IT" sz="1600" dirty="0"/>
              <a:t>è la capacità del sistema turistico regionale </a:t>
            </a:r>
            <a:r>
              <a:rPr lang="it-IT" sz="1600" b="1" dirty="0">
                <a:solidFill>
                  <a:srgbClr val="66570E"/>
                </a:solidFill>
              </a:rPr>
              <a:t>di creare valore, stabile e duraturo, contribuendo a mantenere la Destinazione Toscana all’apice delle mete maggiormente desiderate</a:t>
            </a:r>
            <a:r>
              <a:rPr lang="it-IT" sz="1600" dirty="0"/>
              <a:t>. Tutto ciò impone di promuovere strategie di sviluppo che favoriscano la sostenibilità, la competitività, la responsabilità, l’accessibilità ed il rispetto delle identità e dei patrimoni delle comunità locali</a:t>
            </a:r>
            <a:r>
              <a:rPr lang="it-IT" sz="1600" dirty="0" smtClean="0"/>
              <a:t>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610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06400" y="355046"/>
            <a:ext cx="3894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>
                <a:latin typeface="Cambria"/>
                <a:cs typeface="Cambria"/>
              </a:defRPr>
            </a:lvl1pPr>
          </a:lstStyle>
          <a:p>
            <a:r>
              <a:rPr lang="it-IT" sz="1600" dirty="0" smtClean="0"/>
              <a:t>La </a:t>
            </a:r>
            <a:r>
              <a:rPr lang="it-IT" sz="1600" dirty="0"/>
              <a:t>redazione del </a:t>
            </a:r>
            <a:r>
              <a:rPr lang="it-IT" sz="1600" dirty="0" smtClean="0"/>
              <a:t>Documento </a:t>
            </a:r>
            <a:r>
              <a:rPr lang="it-IT" sz="1600" dirty="0"/>
              <a:t>si </a:t>
            </a:r>
            <a:r>
              <a:rPr lang="it-IT" sz="1600" dirty="0" smtClean="0"/>
              <a:t>è basata su un </a:t>
            </a:r>
            <a:r>
              <a:rPr lang="it-IT" sz="1600" b="1" dirty="0" smtClean="0">
                <a:solidFill>
                  <a:srgbClr val="66570E"/>
                </a:solidFill>
              </a:rPr>
              <a:t>metodo </a:t>
            </a:r>
            <a:r>
              <a:rPr lang="it-IT" sz="1600" b="1" dirty="0">
                <a:solidFill>
                  <a:srgbClr val="66570E"/>
                </a:solidFill>
              </a:rPr>
              <a:t>aperto e partecipato </a:t>
            </a:r>
            <a:r>
              <a:rPr lang="it-IT" sz="1600" dirty="0"/>
              <a:t>di condivisione di strategie, obiettivi e linee di intervento con l’obiettivo di realizzare un dialogo stabile, condiviso e sistematico con operatori e stakeholder del </a:t>
            </a:r>
            <a:r>
              <a:rPr lang="it-IT" sz="1600" dirty="0" smtClean="0"/>
              <a:t>territorio</a:t>
            </a:r>
            <a:r>
              <a:rPr lang="it-IT" sz="1600" dirty="0"/>
              <a:t> </a:t>
            </a:r>
            <a:r>
              <a:rPr lang="it-IT" sz="1600" i="1" dirty="0" smtClean="0"/>
              <a:t>(</a:t>
            </a:r>
            <a:r>
              <a:rPr lang="it-IT" sz="1600" i="1" dirty="0" err="1" smtClean="0"/>
              <a:t>governance</a:t>
            </a:r>
            <a:r>
              <a:rPr lang="it-IT" sz="1600" i="1" dirty="0" smtClean="0"/>
              <a:t> partecipativa)</a:t>
            </a:r>
            <a:endParaRPr lang="it-IT" sz="1600" i="1" dirty="0"/>
          </a:p>
        </p:txBody>
      </p:sp>
      <p:pic>
        <p:nvPicPr>
          <p:cNvPr id="9" name="Immagin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1" y="2409434"/>
            <a:ext cx="2103966" cy="362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31" y="597672"/>
            <a:ext cx="2201336" cy="456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270164" y="2268099"/>
            <a:ext cx="20412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600">
                <a:latin typeface="Cambria"/>
                <a:cs typeface="Cambria"/>
              </a:defRPr>
            </a:lvl1pPr>
          </a:lstStyle>
          <a:p>
            <a:r>
              <a:rPr lang="it-IT" dirty="0"/>
              <a:t>L’attività di consultazione e di coinvolgimento è iniziata il </a:t>
            </a:r>
            <a:r>
              <a:rPr lang="it-IT" b="1" dirty="0">
                <a:solidFill>
                  <a:srgbClr val="66570E"/>
                </a:solidFill>
              </a:rPr>
              <a:t>21 novembre 2016 </a:t>
            </a:r>
            <a:r>
              <a:rPr lang="it-IT" dirty="0"/>
              <a:t>in occasione di un meeting organizzato </a:t>
            </a:r>
            <a:r>
              <a:rPr lang="it-IT" dirty="0" smtClean="0"/>
              <a:t>da </a:t>
            </a:r>
            <a:r>
              <a:rPr lang="it-IT" dirty="0"/>
              <a:t>Regione </a:t>
            </a:r>
            <a:r>
              <a:rPr lang="it-IT" dirty="0" smtClean="0"/>
              <a:t>Toscana e Toscana Promozione Turistica  </a:t>
            </a:r>
            <a:r>
              <a:rPr lang="it-IT" dirty="0"/>
              <a:t>cui hanno partecipato numerosi operatori in rappresentanza delle istituzioni turistiche del territorio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790267" y="1179778"/>
            <a:ext cx="21505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600">
                <a:latin typeface="Cambria"/>
                <a:cs typeface="Cambria"/>
              </a:defRPr>
            </a:lvl1pPr>
          </a:lstStyle>
          <a:p>
            <a:pPr algn="l"/>
            <a:r>
              <a:rPr lang="it-IT" b="1" dirty="0">
                <a:solidFill>
                  <a:srgbClr val="66570E"/>
                </a:solidFill>
              </a:rPr>
              <a:t>Il processo di redazione del </a:t>
            </a:r>
            <a:r>
              <a:rPr lang="it-IT" b="1" dirty="0" smtClean="0">
                <a:solidFill>
                  <a:srgbClr val="66570E"/>
                </a:solidFill>
              </a:rPr>
              <a:t>Documento </a:t>
            </a:r>
            <a:r>
              <a:rPr lang="it-IT" dirty="0" smtClean="0"/>
              <a:t>è </a:t>
            </a:r>
            <a:r>
              <a:rPr lang="it-IT" dirty="0"/>
              <a:t>stato seguito da Comitato di redazione coordinato dalla Regione Toscana composto da Toscana </a:t>
            </a:r>
            <a:r>
              <a:rPr lang="it-IT" dirty="0" smtClean="0"/>
              <a:t>Promozione Turistica, Fondazione Sistema Toscana, </a:t>
            </a:r>
            <a:r>
              <a:rPr lang="it-IT" dirty="0"/>
              <a:t>CIRT </a:t>
            </a:r>
            <a:r>
              <a:rPr lang="it-IT" dirty="0" smtClean="0"/>
              <a:t>(Centro </a:t>
            </a:r>
            <a:r>
              <a:rPr lang="it-IT" dirty="0"/>
              <a:t>interuniversitario di Ricerca e studi sul turismo), IRPET, </a:t>
            </a:r>
            <a:r>
              <a:rPr lang="it-IT"/>
              <a:t>CST </a:t>
            </a:r>
            <a:r>
              <a:rPr lang="it-IT" smtClean="0"/>
              <a:t>(Centro </a:t>
            </a:r>
            <a:r>
              <a:rPr lang="it-IT" dirty="0"/>
              <a:t>Studi Turistici) ed altri interlocutori del settore del turismo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61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81866" y="389469"/>
            <a:ext cx="5655734" cy="1066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rgbClr val="8B0045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sz="3400" dirty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lang="it-IT" sz="3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3400" dirty="0" smtClean="0">
                <a:solidFill>
                  <a:schemeClr val="accent4">
                    <a:lumMod val="75000"/>
                  </a:schemeClr>
                </a:solidFill>
              </a:rPr>
              <a:t>la </a:t>
            </a:r>
            <a:r>
              <a:rPr lang="it-IT" sz="3400" dirty="0">
                <a:solidFill>
                  <a:schemeClr val="accent4">
                    <a:lumMod val="75000"/>
                  </a:schemeClr>
                </a:solidFill>
              </a:rPr>
              <a:t>struttura logica del </a:t>
            </a:r>
            <a:r>
              <a:rPr lang="it-IT" sz="3400" dirty="0" smtClean="0">
                <a:solidFill>
                  <a:schemeClr val="accent4">
                    <a:lumMod val="75000"/>
                  </a:schemeClr>
                </a:solidFill>
              </a:rPr>
              <a:t>Documento</a:t>
            </a:r>
            <a:r>
              <a:rPr lang="mr-IN" sz="34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it-IT" sz="3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9" y="1341967"/>
            <a:ext cx="4728528" cy="5147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858934" y="2032004"/>
            <a:ext cx="25907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Cambria"/>
                <a:cs typeface="Cambria"/>
              </a:rPr>
              <a:t>Il </a:t>
            </a:r>
            <a:r>
              <a:rPr lang="it-IT" sz="1600" dirty="0" smtClean="0">
                <a:latin typeface="Cambria"/>
                <a:cs typeface="Cambria"/>
              </a:rPr>
              <a:t>Documento si </a:t>
            </a:r>
            <a:r>
              <a:rPr lang="it-IT" sz="1600" dirty="0">
                <a:latin typeface="Cambria"/>
                <a:cs typeface="Cambria"/>
              </a:rPr>
              <a:t>sviluppa attraverso una </a:t>
            </a:r>
            <a:r>
              <a:rPr lang="it-IT" sz="1600" b="1" dirty="0">
                <a:latin typeface="Cambria"/>
                <a:cs typeface="Cambria"/>
              </a:rPr>
              <a:t>struttura logica</a:t>
            </a:r>
            <a:r>
              <a:rPr lang="it-IT" sz="1600" dirty="0">
                <a:latin typeface="Cambria"/>
                <a:cs typeface="Cambria"/>
              </a:rPr>
              <a:t> articolata che, partendo dall’analisi degli andamenti e degli scenari futuri del turismo nazionale e internazionale, </a:t>
            </a:r>
            <a:r>
              <a:rPr lang="it-IT" sz="1600" dirty="0" smtClean="0">
                <a:latin typeface="Cambria"/>
                <a:cs typeface="Cambria"/>
              </a:rPr>
              <a:t>delinea la visione e le strategie </a:t>
            </a:r>
            <a:r>
              <a:rPr lang="it-IT" sz="1600" dirty="0">
                <a:latin typeface="Cambria"/>
                <a:cs typeface="Cambria"/>
              </a:rPr>
              <a:t>che si declinano in obiettivi generali e specifici, per poi identificare le opportune linee di intervento</a:t>
            </a:r>
            <a:r>
              <a:rPr lang="it-IT" sz="1600" dirty="0" smtClean="0">
                <a:latin typeface="Cambria"/>
                <a:cs typeface="Cambria"/>
              </a:rPr>
              <a:t>.</a:t>
            </a:r>
            <a:endParaRPr lang="it-IT" sz="1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8150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ages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3360"/>
            <a:ext cx="8957733" cy="537464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36133" y="288924"/>
            <a:ext cx="7721600" cy="1439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r">
              <a:spcBef>
                <a:spcPct val="0"/>
              </a:spcBef>
              <a:buNone/>
              <a:defRPr sz="4000" b="1">
                <a:solidFill>
                  <a:srgbClr val="8B0045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mr-IN" sz="34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it-IT" sz="3400" dirty="0">
                <a:solidFill>
                  <a:schemeClr val="accent1">
                    <a:lumMod val="75000"/>
                  </a:schemeClr>
                </a:solidFill>
              </a:rPr>
              <a:t> le tendenze a livello internazionale</a:t>
            </a:r>
            <a:r>
              <a:rPr lang="mr-IN" sz="34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it-IT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23267" y="2156855"/>
            <a:ext cx="4572000" cy="190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r">
              <a:spcBef>
                <a:spcPct val="0"/>
              </a:spcBef>
            </a:pPr>
            <a:r>
              <a:rPr lang="it-IT" sz="2800" b="1" dirty="0">
                <a:solidFill>
                  <a:srgbClr val="376092"/>
                </a:solidFill>
                <a:latin typeface="Cambria"/>
                <a:ea typeface="+mj-ea"/>
                <a:cs typeface="Cambria"/>
              </a:rPr>
              <a:t>Il turista oggi, la domanda di turismo esperienziale, il ruolo del web, le istanze di sostenibilità, </a:t>
            </a:r>
          </a:p>
          <a:p>
            <a:pPr algn="r">
              <a:spcBef>
                <a:spcPct val="0"/>
              </a:spcBef>
            </a:pPr>
            <a:r>
              <a:rPr lang="it-IT" sz="2800" b="1" dirty="0">
                <a:solidFill>
                  <a:srgbClr val="376092"/>
                </a:solidFill>
                <a:latin typeface="Cambria"/>
                <a:ea typeface="+mj-ea"/>
                <a:cs typeface="Cambria"/>
              </a:rPr>
              <a:t>i cambiamenti in atto</a:t>
            </a:r>
          </a:p>
        </p:txBody>
      </p:sp>
    </p:spTree>
    <p:extLst>
      <p:ext uri="{BB962C8B-B14F-4D97-AF65-F5344CB8AC3E}">
        <p14:creationId xmlns:p14="http://schemas.microsoft.com/office/powerpoint/2010/main" val="237241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95205" y="635000"/>
            <a:ext cx="3964095" cy="658322"/>
          </a:xfrm>
          <a:prstGeom prst="rect">
            <a:avLst/>
          </a:prstGeom>
          <a:solidFill>
            <a:srgbClr val="52688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b="1" dirty="0">
                <a:solidFill>
                  <a:schemeClr val="bg1"/>
                </a:solidFill>
                <a:latin typeface="Cambria"/>
                <a:ea typeface="+mj-ea"/>
                <a:cs typeface="Cambria"/>
              </a:rPr>
              <a:t>IL TURISTA OGGI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5505" y="1397545"/>
            <a:ext cx="4294295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algn="just">
              <a:buClr>
                <a:srgbClr val="A00003"/>
              </a:buClr>
              <a:buFont typeface="Wingdings" charset="2"/>
              <a:buChar char="u"/>
              <a:defRPr sz="1400" b="0">
                <a:latin typeface="Cambria"/>
                <a:cs typeface="Cambria"/>
              </a:defRPr>
            </a:lvl1pPr>
          </a:lstStyle>
          <a:p>
            <a:pPr>
              <a:spcAft>
                <a:spcPts val="600"/>
              </a:spcAft>
            </a:pPr>
            <a:r>
              <a:rPr lang="it-IT" dirty="0" smtClean="0"/>
              <a:t>Il </a:t>
            </a:r>
            <a:r>
              <a:rPr lang="it-IT" dirty="0"/>
              <a:t>turista oggi è sempre più esigente e informato, </a:t>
            </a:r>
            <a:r>
              <a:rPr lang="it-IT" dirty="0" smtClean="0"/>
              <a:t>cerca </a:t>
            </a:r>
            <a:r>
              <a:rPr lang="it-IT" dirty="0"/>
              <a:t>servizi e comodità, </a:t>
            </a:r>
            <a:r>
              <a:rPr lang="it-IT" dirty="0" smtClean="0"/>
              <a:t>ma soprattutto </a:t>
            </a:r>
            <a:r>
              <a:rPr lang="it-IT" b="1" dirty="0" smtClean="0"/>
              <a:t>emozioni</a:t>
            </a:r>
            <a:r>
              <a:rPr lang="it-IT" dirty="0" smtClean="0"/>
              <a:t> </a:t>
            </a:r>
            <a:r>
              <a:rPr lang="it-IT" dirty="0"/>
              <a:t>legate all’offerta complessiva del </a:t>
            </a:r>
            <a:r>
              <a:rPr lang="it-IT" b="1" dirty="0" smtClean="0"/>
              <a:t>territorio</a:t>
            </a:r>
            <a:r>
              <a:rPr lang="it-IT" dirty="0" smtClean="0"/>
              <a:t> </a:t>
            </a:r>
            <a:r>
              <a:rPr lang="it-IT" dirty="0"/>
              <a:t>e allo svolgimento di attività di varia natura</a:t>
            </a:r>
            <a:r>
              <a:rPr lang="it-IT" dirty="0" smtClean="0"/>
              <a:t>.</a:t>
            </a:r>
            <a:endParaRPr lang="it-IT" dirty="0"/>
          </a:p>
          <a:p>
            <a:pPr>
              <a:spcAft>
                <a:spcPts val="600"/>
              </a:spcAft>
            </a:pPr>
            <a:r>
              <a:rPr lang="it-IT" dirty="0" smtClean="0"/>
              <a:t>Visita di </a:t>
            </a:r>
            <a:r>
              <a:rPr lang="it-IT" dirty="0"/>
              <a:t>nuovo quelle destinazioni che sono state in grado di </a:t>
            </a:r>
            <a:r>
              <a:rPr lang="it-IT" dirty="0" smtClean="0"/>
              <a:t>soddisfare </a:t>
            </a:r>
            <a:r>
              <a:rPr lang="it-IT" dirty="0"/>
              <a:t>la ricerca di emozioni ed offrire un servizio di qualità.</a:t>
            </a:r>
          </a:p>
          <a:p>
            <a:pPr>
              <a:spcAft>
                <a:spcPts val="600"/>
              </a:spcAft>
            </a:pPr>
            <a:r>
              <a:rPr lang="it-IT" dirty="0" smtClean="0"/>
              <a:t>Ha </a:t>
            </a:r>
            <a:r>
              <a:rPr lang="it-IT" dirty="0"/>
              <a:t>poco tempo per programmare i suoi viaggi e quindi decide le mete con poco </a:t>
            </a:r>
            <a:r>
              <a:rPr lang="it-IT" dirty="0" smtClean="0"/>
              <a:t>anticipo.</a:t>
            </a:r>
            <a:endParaRPr lang="it-IT" dirty="0"/>
          </a:p>
          <a:p>
            <a:pPr>
              <a:spcAft>
                <a:spcPts val="600"/>
              </a:spcAft>
            </a:pPr>
            <a:r>
              <a:rPr lang="it-IT" dirty="0"/>
              <a:t>Ha bisogno di informazioni complete, in </a:t>
            </a:r>
            <a:r>
              <a:rPr lang="it-IT" dirty="0" smtClean="0"/>
              <a:t>tempo reale e personalizzate.</a:t>
            </a:r>
            <a:endParaRPr lang="it-IT" dirty="0"/>
          </a:p>
          <a:p>
            <a:pPr>
              <a:spcAft>
                <a:spcPts val="600"/>
              </a:spcAft>
            </a:pPr>
            <a:r>
              <a:rPr lang="it-IT" dirty="0" smtClean="0"/>
              <a:t>Pratica </a:t>
            </a:r>
            <a:r>
              <a:rPr lang="it-IT" dirty="0"/>
              <a:t>più forme di turismo (naturalistico, sportivo, culturale, ecc</a:t>
            </a:r>
            <a:r>
              <a:rPr lang="it-IT" dirty="0" smtClean="0"/>
              <a:t>.) durante l’anno.</a:t>
            </a:r>
            <a:endParaRPr lang="it-IT" dirty="0"/>
          </a:p>
          <a:p>
            <a:pPr>
              <a:spcAft>
                <a:spcPts val="600"/>
              </a:spcAft>
            </a:pPr>
            <a:r>
              <a:rPr lang="it-IT" dirty="0"/>
              <a:t>Ha una permanenza media più breve nelle località determinando un aumento dei costi di gestione dei servizi per le singole strutture</a:t>
            </a:r>
            <a:r>
              <a:rPr lang="it-IT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it-IT" dirty="0" smtClean="0"/>
              <a:t>Esige una maggiore «accessibilità» in senso ampio del termine.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29105" y="3293004"/>
            <a:ext cx="36846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00003"/>
              </a:buClr>
              <a:buFont typeface="Wingdings" charset="2"/>
              <a:buChar char="u"/>
            </a:pPr>
            <a:r>
              <a:rPr lang="it-IT" sz="1400" dirty="0" smtClean="0">
                <a:latin typeface="Cambria"/>
                <a:cs typeface="Cambria"/>
              </a:rPr>
              <a:t>Cambiano </a:t>
            </a:r>
            <a:r>
              <a:rPr lang="it-IT" sz="1400" dirty="0">
                <a:latin typeface="Cambria"/>
                <a:cs typeface="Cambria"/>
              </a:rPr>
              <a:t>le strategie di posizionamento </a:t>
            </a:r>
            <a:r>
              <a:rPr lang="it-IT" sz="1400" dirty="0" smtClean="0">
                <a:latin typeface="Cambria"/>
                <a:cs typeface="Cambria"/>
              </a:rPr>
              <a:t>dell’offerta. </a:t>
            </a:r>
            <a:endParaRPr lang="it-IT" sz="1400" b="1" dirty="0" smtClean="0">
              <a:solidFill>
                <a:srgbClr val="4C410C"/>
              </a:solidFill>
              <a:latin typeface="Cambria"/>
              <a:cs typeface="Cambria"/>
            </a:endParaRPr>
          </a:p>
          <a:p>
            <a:pPr marL="285750" lvl="0" indent="-285750" algn="just">
              <a:spcAft>
                <a:spcPts val="600"/>
              </a:spcAft>
              <a:buClr>
                <a:srgbClr val="A00003"/>
              </a:buClr>
              <a:buFont typeface="Wingdings" charset="2"/>
              <a:buChar char="u"/>
            </a:pPr>
            <a:r>
              <a:rPr lang="it-IT" sz="1400" dirty="0" smtClean="0">
                <a:latin typeface="Cambria"/>
                <a:cs typeface="Cambria"/>
              </a:rPr>
              <a:t>Interesse a ricavare informazioni da dati generati dal web, transazioni telefoniche, da connessioni </a:t>
            </a:r>
            <a:r>
              <a:rPr lang="it-IT" sz="1400" dirty="0" err="1" smtClean="0">
                <a:latin typeface="Cambria"/>
                <a:cs typeface="Cambria"/>
              </a:rPr>
              <a:t>wifi</a:t>
            </a:r>
            <a:r>
              <a:rPr lang="it-IT" sz="1400" dirty="0" smtClean="0">
                <a:latin typeface="Cambria"/>
                <a:cs typeface="Cambria"/>
              </a:rPr>
              <a:t>.</a:t>
            </a:r>
          </a:p>
          <a:p>
            <a:pPr marL="285750" lvl="0" indent="-285750" algn="just">
              <a:spcAft>
                <a:spcPts val="600"/>
              </a:spcAft>
              <a:buClr>
                <a:srgbClr val="A00003"/>
              </a:buClr>
              <a:buFont typeface="Wingdings" charset="2"/>
              <a:buChar char="u"/>
            </a:pPr>
            <a:r>
              <a:rPr lang="it-IT" sz="1400" dirty="0" smtClean="0">
                <a:latin typeface="Cambria"/>
                <a:cs typeface="Cambria"/>
              </a:rPr>
              <a:t>Sviluppo di nuove forme di ospitalità (es. </a:t>
            </a:r>
            <a:r>
              <a:rPr lang="it-IT" sz="1400" i="1" dirty="0" err="1" smtClean="0">
                <a:latin typeface="Cambria"/>
                <a:cs typeface="Cambria"/>
              </a:rPr>
              <a:t>couchsurfing</a:t>
            </a:r>
            <a:r>
              <a:rPr lang="it-IT" sz="1400" dirty="0" smtClean="0">
                <a:latin typeface="Cambria"/>
                <a:cs typeface="Cambria"/>
              </a:rPr>
              <a:t>) e crescita di forme già esistenti di offerta extra-alberghiera come l’affitto di </a:t>
            </a:r>
            <a:r>
              <a:rPr lang="it-IT" sz="1400" dirty="0">
                <a:latin typeface="Cambria"/>
                <a:cs typeface="Cambria"/>
              </a:rPr>
              <a:t>abitazioni </a:t>
            </a:r>
            <a:r>
              <a:rPr lang="it-IT" sz="1400" dirty="0" smtClean="0">
                <a:latin typeface="Cambria"/>
                <a:cs typeface="Cambria"/>
              </a:rPr>
              <a:t>private..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129105" y="584200"/>
            <a:ext cx="3684695" cy="721181"/>
          </a:xfrm>
          <a:prstGeom prst="rect">
            <a:avLst/>
          </a:prstGeom>
          <a:solidFill>
            <a:srgbClr val="52688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b="1" dirty="0">
                <a:solidFill>
                  <a:schemeClr val="bg1"/>
                </a:solidFill>
                <a:latin typeface="Cambria"/>
                <a:ea typeface="+mj-ea"/>
                <a:cs typeface="Cambria"/>
              </a:rPr>
              <a:t>L’IMPATTO DEL WEB SULLE SCELTE DEL VIAGGIO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29105" y="1397545"/>
            <a:ext cx="368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A00003"/>
              </a:buClr>
            </a:pPr>
            <a:r>
              <a:rPr lang="it-IT" sz="1400" dirty="0" smtClean="0">
                <a:latin typeface="Cambria"/>
                <a:cs typeface="Cambria"/>
              </a:rPr>
              <a:t>Post</a:t>
            </a:r>
            <a:r>
              <a:rPr lang="it-IT" sz="1400" dirty="0">
                <a:latin typeface="Cambria"/>
                <a:cs typeface="Cambria"/>
              </a:rPr>
              <a:t>, video e narrazioni sul web sono la fonte primaria </a:t>
            </a:r>
            <a:r>
              <a:rPr lang="it-IT" sz="1400" dirty="0" smtClean="0">
                <a:latin typeface="Cambria"/>
                <a:cs typeface="Cambria"/>
              </a:rPr>
              <a:t>di ispirazione per le </a:t>
            </a:r>
            <a:r>
              <a:rPr lang="it-IT" sz="1400" dirty="0">
                <a:latin typeface="Cambria"/>
                <a:cs typeface="Cambria"/>
              </a:rPr>
              <a:t>scelte dei viaggiatori. </a:t>
            </a:r>
            <a:r>
              <a:rPr lang="it-IT" sz="1400" dirty="0" smtClean="0">
                <a:latin typeface="Cambria"/>
                <a:cs typeface="Cambria"/>
              </a:rPr>
              <a:t> È nella fase del </a:t>
            </a:r>
            <a:r>
              <a:rPr lang="it-IT" sz="1400" b="1" dirty="0" smtClean="0">
                <a:latin typeface="Cambria"/>
                <a:cs typeface="Cambria"/>
              </a:rPr>
              <a:t>post-viaggio </a:t>
            </a:r>
            <a:r>
              <a:rPr lang="it-IT" sz="1400" dirty="0" smtClean="0">
                <a:latin typeface="Cambria"/>
                <a:cs typeface="Cambria"/>
              </a:rPr>
              <a:t>che </a:t>
            </a:r>
            <a:r>
              <a:rPr lang="it-IT" sz="1400" dirty="0">
                <a:latin typeface="Cambria"/>
                <a:cs typeface="Cambria"/>
              </a:rPr>
              <a:t>si genera la consapevolezza per </a:t>
            </a:r>
            <a:r>
              <a:rPr lang="it-IT" sz="1400" dirty="0" smtClean="0">
                <a:latin typeface="Cambria"/>
                <a:cs typeface="Cambria"/>
              </a:rPr>
              <a:t>i nuovi </a:t>
            </a:r>
            <a:r>
              <a:rPr lang="it-IT" sz="1400" dirty="0">
                <a:latin typeface="Cambria"/>
                <a:cs typeface="Cambria"/>
              </a:rPr>
              <a:t>turisti</a:t>
            </a:r>
            <a:r>
              <a:rPr lang="it-IT" sz="1400" dirty="0" smtClean="0">
                <a:latin typeface="Cambria"/>
                <a:cs typeface="Cambria"/>
              </a:rPr>
              <a:t>.</a:t>
            </a:r>
            <a:endParaRPr lang="it-IT" sz="1400" dirty="0">
              <a:latin typeface="Cambria"/>
              <a:cs typeface="Cambria"/>
            </a:endParaRPr>
          </a:p>
        </p:txBody>
      </p:sp>
      <p:sp>
        <p:nvSpPr>
          <p:cNvPr id="7" name="Freccia destra con strisce 6"/>
          <p:cNvSpPr/>
          <p:nvPr/>
        </p:nvSpPr>
        <p:spPr>
          <a:xfrm rot="5400000">
            <a:off x="6446326" y="2177330"/>
            <a:ext cx="759848" cy="1130300"/>
          </a:xfrm>
          <a:prstGeom prst="stripedRightArrow">
            <a:avLst>
              <a:gd name="adj1" fmla="val 50000"/>
              <a:gd name="adj2" fmla="val 34958"/>
            </a:avLst>
          </a:prstGeom>
          <a:solidFill>
            <a:srgbClr val="5268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29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79400" y="431800"/>
            <a:ext cx="3924300" cy="721181"/>
          </a:xfrm>
          <a:prstGeom prst="rect">
            <a:avLst/>
          </a:prstGeom>
          <a:solidFill>
            <a:srgbClr val="52688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b="1" dirty="0">
                <a:solidFill>
                  <a:schemeClr val="bg1"/>
                </a:solidFill>
                <a:latin typeface="Cambria"/>
                <a:ea typeface="+mj-ea"/>
                <a:cs typeface="Cambria"/>
              </a:rPr>
              <a:t>LA SOSTENIBILITÀ: DESTINAZIONI TURISTICHE E NUOVE TECNOLOGIE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9400" y="1245145"/>
            <a:ext cx="3924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just">
              <a:buClr>
                <a:srgbClr val="A00003"/>
              </a:buClr>
              <a:defRPr sz="1600">
                <a:latin typeface="Cambria"/>
                <a:cs typeface="Cambria"/>
              </a:defRPr>
            </a:lvl1pPr>
          </a:lstStyle>
          <a:p>
            <a:r>
              <a:rPr lang="it-IT" sz="1400" b="1" dirty="0"/>
              <a:t>Aumentano le istanze di sostenibilità </a:t>
            </a:r>
            <a:r>
              <a:rPr lang="it-IT" sz="1400" dirty="0"/>
              <a:t>e la declinazione di queste a livello di destinazione turistica.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79400" y="2970004"/>
            <a:ext cx="39243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lvl="0" indent="-285750" algn="just">
              <a:buClr>
                <a:srgbClr val="A00003"/>
              </a:buClr>
              <a:buFont typeface="Wingdings" charset="2"/>
              <a:buChar char="u"/>
              <a:defRPr sz="1600" b="1">
                <a:latin typeface="Cambria"/>
                <a:cs typeface="Cambria"/>
              </a:defRPr>
            </a:lvl1pPr>
          </a:lstStyle>
          <a:p>
            <a:pPr>
              <a:spcAft>
                <a:spcPts val="600"/>
              </a:spcAft>
            </a:pPr>
            <a:r>
              <a:rPr lang="it-IT" sz="1400" dirty="0" smtClean="0"/>
              <a:t>A livello locale</a:t>
            </a:r>
            <a:r>
              <a:rPr lang="it-IT" sz="1400" b="0" dirty="0" smtClean="0"/>
              <a:t>: impiego di </a:t>
            </a:r>
            <a:r>
              <a:rPr lang="it-IT" sz="1400" b="0" dirty="0"/>
              <a:t>nuove metodologie nella ricerca e produzione di </a:t>
            </a:r>
            <a:r>
              <a:rPr lang="it-IT" sz="1400" b="0" dirty="0" smtClean="0"/>
              <a:t>dati/informazioni necessarie </a:t>
            </a:r>
            <a:r>
              <a:rPr lang="it-IT" sz="1400" b="0" dirty="0"/>
              <a:t>per misurare le performance competitive e sostenibili dei territori</a:t>
            </a:r>
          </a:p>
          <a:p>
            <a:pPr>
              <a:spcAft>
                <a:spcPts val="600"/>
              </a:spcAft>
            </a:pPr>
            <a:r>
              <a:rPr lang="it-IT" sz="1400" dirty="0" smtClean="0"/>
              <a:t>Nuovi profili professionali: </a:t>
            </a:r>
            <a:r>
              <a:rPr lang="it-IT" sz="1400" b="0" dirty="0"/>
              <a:t>la prospettiva </a:t>
            </a:r>
            <a:r>
              <a:rPr lang="it-IT" sz="1400" b="0" dirty="0" err="1"/>
              <a:t>dell’experience</a:t>
            </a:r>
            <a:r>
              <a:rPr lang="it-IT" sz="1400" b="0" dirty="0"/>
              <a:t> </a:t>
            </a:r>
            <a:r>
              <a:rPr lang="it-IT" sz="1400" b="0" dirty="0" err="1"/>
              <a:t>tourism</a:t>
            </a:r>
            <a:r>
              <a:rPr lang="it-IT" sz="1400" b="0" dirty="0"/>
              <a:t>, la complessità del sistema turistico e la sua declinazione a livello di territorio, impongono nuove risorse umane competenti e preparate che siano in grado di interagire con gli attori pubblici e privati della destinazione e operare con le nuove </a:t>
            </a:r>
            <a:r>
              <a:rPr lang="it-IT" sz="1400" b="0" dirty="0" smtClean="0"/>
              <a:t>tecnologie </a:t>
            </a:r>
            <a:r>
              <a:rPr lang="it-IT" sz="1400" b="0" i="1" dirty="0" smtClean="0"/>
              <a:t>(</a:t>
            </a:r>
            <a:r>
              <a:rPr lang="it-IT" sz="1400" b="0" i="1" dirty="0" err="1" smtClean="0"/>
              <a:t>smart</a:t>
            </a:r>
            <a:r>
              <a:rPr lang="it-IT" sz="1400" b="0" i="1" dirty="0" smtClean="0"/>
              <a:t> </a:t>
            </a:r>
            <a:r>
              <a:rPr lang="it-IT" sz="1400" b="0" i="1" dirty="0" err="1" smtClean="0"/>
              <a:t>destination</a:t>
            </a:r>
            <a:r>
              <a:rPr lang="it-IT" sz="1400" b="0" dirty="0" smtClean="0"/>
              <a:t>)</a:t>
            </a:r>
            <a:r>
              <a:rPr lang="it-IT" sz="1400" b="0" i="1" dirty="0" smtClean="0"/>
              <a:t>.</a:t>
            </a:r>
            <a:endParaRPr lang="it-IT" sz="1400" b="0" i="1" dirty="0"/>
          </a:p>
        </p:txBody>
      </p:sp>
      <p:sp>
        <p:nvSpPr>
          <p:cNvPr id="10" name="Freccia destra con strisce 9"/>
          <p:cNvSpPr/>
          <p:nvPr/>
        </p:nvSpPr>
        <p:spPr>
          <a:xfrm rot="5400000">
            <a:off x="1645726" y="2014026"/>
            <a:ext cx="759848" cy="1130300"/>
          </a:xfrm>
          <a:prstGeom prst="stripedRightArrow">
            <a:avLst>
              <a:gd name="adj1" fmla="val 50000"/>
              <a:gd name="adj2" fmla="val 34958"/>
            </a:avLst>
          </a:prstGeom>
          <a:solidFill>
            <a:srgbClr val="5268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11605" y="437178"/>
            <a:ext cx="4192695" cy="715803"/>
          </a:xfrm>
          <a:prstGeom prst="rect">
            <a:avLst/>
          </a:prstGeom>
          <a:solidFill>
            <a:srgbClr val="52688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it-IT" b="1" dirty="0">
                <a:solidFill>
                  <a:schemeClr val="bg1"/>
                </a:solidFill>
                <a:latin typeface="Cambria"/>
                <a:ea typeface="+mj-ea"/>
                <a:cs typeface="Cambria"/>
              </a:rPr>
              <a:t>CAMBIANO LE REGOLE DEL GIOCO: </a:t>
            </a:r>
            <a:r>
              <a:rPr lang="it-IT" b="1" dirty="0" smtClean="0">
                <a:solidFill>
                  <a:schemeClr val="bg1"/>
                </a:solidFill>
                <a:latin typeface="Cambria"/>
                <a:ea typeface="+mj-ea"/>
                <a:cs typeface="Cambria"/>
              </a:rPr>
              <a:t>PIU’ VISIBILITA’ E COMPETIZIONE</a:t>
            </a:r>
            <a:endParaRPr lang="it-IT" b="1" dirty="0">
              <a:solidFill>
                <a:schemeClr val="bg1"/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11605" y="1260464"/>
            <a:ext cx="419269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algn="just">
              <a:buClr>
                <a:srgbClr val="A00003"/>
              </a:buClr>
              <a:buFont typeface="Wingdings" charset="2"/>
              <a:buChar char="u"/>
              <a:defRPr sz="1400" b="1">
                <a:latin typeface="Cambria"/>
                <a:cs typeface="Cambria"/>
              </a:defRPr>
            </a:lvl1pPr>
          </a:lstStyle>
          <a:p>
            <a:pPr marL="0" indent="0">
              <a:buNone/>
            </a:pPr>
            <a:r>
              <a:rPr lang="it-IT" b="0" dirty="0"/>
              <a:t>La </a:t>
            </a:r>
            <a:r>
              <a:rPr lang="it-IT" dirty="0"/>
              <a:t>pronta disponibilità di informazioni </a:t>
            </a:r>
            <a:r>
              <a:rPr lang="it-IT" b="0" dirty="0"/>
              <a:t>sulle destinazioni e sui </a:t>
            </a:r>
            <a:r>
              <a:rPr lang="it-IT" b="0" dirty="0" smtClean="0"/>
              <a:t>prodotti, che è necessaria per garantire al turista una efficiente ricerca anche in tempi brevi… </a:t>
            </a:r>
            <a:endParaRPr lang="it-IT" b="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811605" y="3273246"/>
            <a:ext cx="4103795" cy="20467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algn="just">
              <a:buClr>
                <a:srgbClr val="A00003"/>
              </a:buClr>
              <a:buFont typeface="Wingdings" charset="2"/>
              <a:buChar char="u"/>
              <a:defRPr sz="1400" b="1">
                <a:latin typeface="Cambria"/>
                <a:cs typeface="Cambria"/>
              </a:defRPr>
            </a:lvl1pPr>
          </a:lstStyle>
          <a:p>
            <a:pPr>
              <a:spcAft>
                <a:spcPts val="600"/>
              </a:spcAft>
            </a:pPr>
            <a:r>
              <a:rPr lang="it-IT" b="0" dirty="0" smtClean="0"/>
              <a:t>consente la comunicazione di offerte personalizzate o riservate a nicchie di mercato (la cosiddetta </a:t>
            </a:r>
            <a:r>
              <a:rPr lang="it-IT" b="0" i="1" dirty="0" smtClean="0"/>
              <a:t>onda lunga</a:t>
            </a:r>
            <a:r>
              <a:rPr lang="it-IT" b="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it-IT" b="0" dirty="0" smtClean="0"/>
              <a:t>consente </a:t>
            </a:r>
            <a:r>
              <a:rPr lang="it-IT" b="0" dirty="0"/>
              <a:t>una comparazione immediata delle proposte  </a:t>
            </a:r>
            <a:endParaRPr lang="it-IT" b="0" dirty="0" smtClean="0"/>
          </a:p>
          <a:p>
            <a:pPr>
              <a:spcAft>
                <a:spcPts val="600"/>
              </a:spcAft>
            </a:pPr>
            <a:r>
              <a:rPr lang="it-IT" b="0" dirty="0" smtClean="0"/>
              <a:t>attiva </a:t>
            </a:r>
            <a:r>
              <a:rPr lang="it-IT" b="0" dirty="0"/>
              <a:t>una </a:t>
            </a:r>
            <a:r>
              <a:rPr lang="it-IT" b="0" dirty="0" smtClean="0"/>
              <a:t>diretta competizione fra destinazioni</a:t>
            </a:r>
          </a:p>
          <a:p>
            <a:pPr>
              <a:spcAft>
                <a:spcPts val="600"/>
              </a:spcAft>
            </a:pPr>
            <a:r>
              <a:rPr lang="it-IT" b="0" dirty="0"/>
              <a:t>s</a:t>
            </a:r>
            <a:r>
              <a:rPr lang="it-IT" b="0" dirty="0" smtClean="0"/>
              <a:t>e ben gestita, consente una maggiore visibilità delle destinazioni emergenti</a:t>
            </a:r>
            <a:endParaRPr lang="it-IT" b="0" dirty="0"/>
          </a:p>
        </p:txBody>
      </p:sp>
      <p:sp>
        <p:nvSpPr>
          <p:cNvPr id="15" name="Freccia destra con strisce 14"/>
          <p:cNvSpPr/>
          <p:nvPr/>
        </p:nvSpPr>
        <p:spPr>
          <a:xfrm rot="5400000">
            <a:off x="6243126" y="2029345"/>
            <a:ext cx="759848" cy="1130300"/>
          </a:xfrm>
          <a:prstGeom prst="stripedRightArrow">
            <a:avLst>
              <a:gd name="adj1" fmla="val 50000"/>
              <a:gd name="adj2" fmla="val 34958"/>
            </a:avLst>
          </a:prstGeom>
          <a:solidFill>
            <a:srgbClr val="5268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24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2255</Words>
  <Application>Microsoft Office PowerPoint</Application>
  <PresentationFormat>Presentazione su schermo (4:3)</PresentationFormat>
  <Paragraphs>155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Summary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francesca papini</dc:creator>
  <cp:lastModifiedBy>alberto peruzzini</cp:lastModifiedBy>
  <cp:revision>206</cp:revision>
  <dcterms:created xsi:type="dcterms:W3CDTF">2017-02-15T16:38:51Z</dcterms:created>
  <dcterms:modified xsi:type="dcterms:W3CDTF">2017-05-10T14:56:49Z</dcterms:modified>
</cp:coreProperties>
</file>