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notesSlides/notesSlide23.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10.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9" r:id="rId2"/>
    <p:sldId id="260" r:id="rId3"/>
    <p:sldId id="288" r:id="rId4"/>
    <p:sldId id="309" r:id="rId5"/>
    <p:sldId id="289" r:id="rId6"/>
    <p:sldId id="290" r:id="rId7"/>
    <p:sldId id="291" r:id="rId8"/>
    <p:sldId id="292" r:id="rId9"/>
    <p:sldId id="293" r:id="rId10"/>
    <p:sldId id="294" r:id="rId11"/>
    <p:sldId id="300" r:id="rId12"/>
    <p:sldId id="295" r:id="rId13"/>
    <p:sldId id="296" r:id="rId14"/>
    <p:sldId id="297" r:id="rId15"/>
    <p:sldId id="298" r:id="rId16"/>
    <p:sldId id="299" r:id="rId17"/>
    <p:sldId id="301" r:id="rId18"/>
    <p:sldId id="302" r:id="rId19"/>
    <p:sldId id="303" r:id="rId20"/>
    <p:sldId id="304" r:id="rId21"/>
    <p:sldId id="306" r:id="rId22"/>
    <p:sldId id="305" r:id="rId23"/>
    <p:sldId id="310" r:id="rId24"/>
    <p:sldId id="307" r:id="rId25"/>
    <p:sldId id="308" r:id="rId26"/>
    <p:sldId id="287"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692" autoAdjust="0"/>
  </p:normalViewPr>
  <p:slideViewPr>
    <p:cSldViewPr>
      <p:cViewPr varScale="1">
        <p:scale>
          <a:sx n="57" d="100"/>
          <a:sy n="57" d="100"/>
        </p:scale>
        <p:origin x="-792" y="-78"/>
      </p:cViewPr>
      <p:guideLst>
        <p:guide orient="horz" pos="2160"/>
        <p:guide pos="2880"/>
      </p:guideLst>
    </p:cSldViewPr>
  </p:slideViewPr>
  <p:notesTextViewPr>
    <p:cViewPr>
      <p:scale>
        <a:sx n="20" d="100"/>
        <a:sy n="2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onti\Documents\1%20Enrico%2012-07-07\0000%20Prog%202018\000%20TURISMO\Rapporto%20turismo_15_16_17\Ambiti\Grafici_Lavoro_ambiti.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conti\Documents\1%20Enrico%2012-07-07\0000%20Prog%202017\turismo\00000000000%20turismo%20crociere\DATABASE\0%20Elaborazioni\000_7_9_2017_impatto.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conti\Documents\1%20Enrico%2012-07-07\0000%20Prog%202018\000%20TURISMO\Rapporto%20turismo_15_16_17\Ambiti\Grafici_Lavoro_ambiti.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conti\Documents\1%20Enrico%2012-07-07\0000%20Prog%202017\turismo\00000000000%20turismo%20crociere\Da%20saverio%20failli\Invio%20dicembre%202017\Tavole%20medcruise%20201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conti\Documents\1%20Enrico%2012-07-07\0000%20Prog%202017\turismo\00000000000%20turismo%20crociere\Da%20saverio%20failli\Crocieristi.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conti\Documents\1%20Enrico%2012-07-07\0000%20Prog%202017\turismo\00000000000%20turismo%20crociere\Da%20saverio%20failli\Crocieristi.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conti\Documents\1%20Enrico%2012-07-07\0000%20Prog%202017\turismo\00000000000%20turismo%20crociere\Da%20saverio%20failli\Crocieristi.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conti\Documents\1%20Enrico%2012-07-07\0000%20Prog%202017\turismo\00000000000%20turismo%20crociere\Da%20saverio%20failli\Crocieristi.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conti\Documents\1%20Enrico%2012-07-07\0000%20Prog%202017\turismo\00000000000%20turismo%20crociere\Da%20saverio%20failli\Crocieristi.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conti\Documents\1%20Enrico%2012-07-07\0000%20Prog%202017\turismo\00000000000%20turismo%20crociere\DATABASE\0%20Elaborazioni\ELABORAZIONI_FINA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t-IT"/>
  <c:chart>
    <c:plotArea>
      <c:layout>
        <c:manualLayout>
          <c:layoutTarget val="inner"/>
          <c:xMode val="edge"/>
          <c:yMode val="edge"/>
          <c:x val="0.29296648542488912"/>
          <c:y val="4.4579533941236253E-2"/>
          <c:w val="0.63011450358543564"/>
          <c:h val="0.77634719118971751"/>
        </c:manualLayout>
      </c:layout>
      <c:barChart>
        <c:barDir val="bar"/>
        <c:grouping val="clustered"/>
        <c:ser>
          <c:idx val="0"/>
          <c:order val="0"/>
          <c:tx>
            <c:strRef>
              <c:f>'Gra tutti i contratti'!$G$55</c:f>
              <c:strCache>
                <c:ptCount val="1"/>
                <c:pt idx="0">
                  <c:v>Totale dei settori</c:v>
                </c:pt>
              </c:strCache>
            </c:strRef>
          </c:tx>
          <c:cat>
            <c:strRef>
              <c:f>'Gra tutti i contratti'!$F$56:$F$84</c:f>
              <c:strCache>
                <c:ptCount val="7"/>
                <c:pt idx="0">
                  <c:v>Isola d’Elba</c:v>
                </c:pt>
                <c:pt idx="1">
                  <c:v>Maremma Area Nord</c:v>
                </c:pt>
                <c:pt idx="2">
                  <c:v>Maremma</c:v>
                </c:pt>
                <c:pt idx="3">
                  <c:v>Costa degli Etruschi</c:v>
                </c:pt>
                <c:pt idx="4">
                  <c:v>Livorno</c:v>
                </c:pt>
                <c:pt idx="5">
                  <c:v>Riviera Apuana</c:v>
                </c:pt>
                <c:pt idx="6">
                  <c:v>Versilia</c:v>
                </c:pt>
              </c:strCache>
            </c:strRef>
          </c:cat>
          <c:val>
            <c:numRef>
              <c:f>'Gra tutti i contratti'!$G$56:$G$84</c:f>
            </c:numRef>
          </c:val>
        </c:ser>
        <c:ser>
          <c:idx val="1"/>
          <c:order val="1"/>
          <c:tx>
            <c:strRef>
              <c:f>'Gra tutti i contratti'!$H$55</c:f>
              <c:strCache>
                <c:ptCount val="1"/>
                <c:pt idx="0">
                  <c:v>Settori caratter. del turismo</c:v>
                </c:pt>
              </c:strCache>
            </c:strRef>
          </c:tx>
          <c:dLbls>
            <c:txPr>
              <a:bodyPr/>
              <a:lstStyle/>
              <a:p>
                <a:pPr>
                  <a:defRPr sz="1200"/>
                </a:pPr>
                <a:endParaRPr lang="it-IT"/>
              </a:p>
            </c:txPr>
            <c:showVal val="1"/>
          </c:dLbls>
          <c:cat>
            <c:strRef>
              <c:f>'Gra tutti i contratti'!$F$56:$F$84</c:f>
              <c:strCache>
                <c:ptCount val="7"/>
                <c:pt idx="0">
                  <c:v>Isola d’Elba</c:v>
                </c:pt>
                <c:pt idx="1">
                  <c:v>Maremma Area Nord</c:v>
                </c:pt>
                <c:pt idx="2">
                  <c:v>Maremma</c:v>
                </c:pt>
                <c:pt idx="3">
                  <c:v>Costa degli Etruschi</c:v>
                </c:pt>
                <c:pt idx="4">
                  <c:v>Livorno</c:v>
                </c:pt>
                <c:pt idx="5">
                  <c:v>Riviera Apuana</c:v>
                </c:pt>
                <c:pt idx="6">
                  <c:v>Versilia</c:v>
                </c:pt>
              </c:strCache>
            </c:strRef>
          </c:cat>
          <c:val>
            <c:numRef>
              <c:f>'Gra tutti i contratti'!$H$56:$H$84</c:f>
              <c:numCache>
                <c:formatCode>_-* #,##0_-;\-* #,##0_-;_-* "-"??_-;_-@_-</c:formatCode>
                <c:ptCount val="7"/>
                <c:pt idx="0">
                  <c:v>171</c:v>
                </c:pt>
                <c:pt idx="1">
                  <c:v>335</c:v>
                </c:pt>
                <c:pt idx="2">
                  <c:v>713</c:v>
                </c:pt>
                <c:pt idx="3">
                  <c:v>794</c:v>
                </c:pt>
                <c:pt idx="4">
                  <c:v>800</c:v>
                </c:pt>
                <c:pt idx="5">
                  <c:v>1033</c:v>
                </c:pt>
                <c:pt idx="6">
                  <c:v>2482</c:v>
                </c:pt>
              </c:numCache>
            </c:numRef>
          </c:val>
        </c:ser>
        <c:ser>
          <c:idx val="2"/>
          <c:order val="2"/>
          <c:tx>
            <c:strRef>
              <c:f>'Gra tutti i contratti'!$I$55</c:f>
              <c:strCache>
                <c:ptCount val="1"/>
                <c:pt idx="0">
                  <c:v>Settori non turistici</c:v>
                </c:pt>
              </c:strCache>
            </c:strRef>
          </c:tx>
          <c:dLbls>
            <c:txPr>
              <a:bodyPr/>
              <a:lstStyle/>
              <a:p>
                <a:pPr>
                  <a:defRPr sz="1200"/>
                </a:pPr>
                <a:endParaRPr lang="it-IT"/>
              </a:p>
            </c:txPr>
            <c:showVal val="1"/>
          </c:dLbls>
          <c:cat>
            <c:strRef>
              <c:f>'Gra tutti i contratti'!$F$56:$F$84</c:f>
              <c:strCache>
                <c:ptCount val="7"/>
                <c:pt idx="0">
                  <c:v>Isola d’Elba</c:v>
                </c:pt>
                <c:pt idx="1">
                  <c:v>Maremma Area Nord</c:v>
                </c:pt>
                <c:pt idx="2">
                  <c:v>Maremma</c:v>
                </c:pt>
                <c:pt idx="3">
                  <c:v>Costa degli Etruschi</c:v>
                </c:pt>
                <c:pt idx="4">
                  <c:v>Livorno</c:v>
                </c:pt>
                <c:pt idx="5">
                  <c:v>Riviera Apuana</c:v>
                </c:pt>
                <c:pt idx="6">
                  <c:v>Versilia</c:v>
                </c:pt>
              </c:strCache>
            </c:strRef>
          </c:cat>
          <c:val>
            <c:numRef>
              <c:f>'Gra tutti i contratti'!$I$56:$I$84</c:f>
              <c:numCache>
                <c:formatCode>_-* #,##0_-;\-* #,##0_-;_-* "-"??_-;_-@_-</c:formatCode>
                <c:ptCount val="7"/>
                <c:pt idx="0">
                  <c:v>439</c:v>
                </c:pt>
                <c:pt idx="1">
                  <c:v>252</c:v>
                </c:pt>
                <c:pt idx="2">
                  <c:v>1558</c:v>
                </c:pt>
                <c:pt idx="3">
                  <c:v>-1644</c:v>
                </c:pt>
                <c:pt idx="4">
                  <c:v>-2210</c:v>
                </c:pt>
                <c:pt idx="5">
                  <c:v>-1528</c:v>
                </c:pt>
                <c:pt idx="6">
                  <c:v>279</c:v>
                </c:pt>
              </c:numCache>
            </c:numRef>
          </c:val>
        </c:ser>
        <c:axId val="64113664"/>
        <c:axId val="64766720"/>
      </c:barChart>
      <c:catAx>
        <c:axId val="64113664"/>
        <c:scaling>
          <c:orientation val="minMax"/>
        </c:scaling>
        <c:axPos val="l"/>
        <c:tickLblPos val="low"/>
        <c:txPr>
          <a:bodyPr/>
          <a:lstStyle/>
          <a:p>
            <a:pPr>
              <a:defRPr sz="1200"/>
            </a:pPr>
            <a:endParaRPr lang="it-IT"/>
          </a:p>
        </c:txPr>
        <c:crossAx val="64766720"/>
        <c:crosses val="autoZero"/>
        <c:auto val="1"/>
        <c:lblAlgn val="ctr"/>
        <c:lblOffset val="100"/>
      </c:catAx>
      <c:valAx>
        <c:axId val="64766720"/>
        <c:scaling>
          <c:orientation val="minMax"/>
        </c:scaling>
        <c:axPos val="b"/>
        <c:majorGridlines/>
        <c:numFmt formatCode="_-* #,##0_-;\-* #,##0_-;_-* &quot;-&quot;??_-;_-@_-" sourceLinked="1"/>
        <c:tickLblPos val="nextTo"/>
        <c:crossAx val="64113664"/>
        <c:crosses val="autoZero"/>
        <c:crossBetween val="between"/>
      </c:valAx>
    </c:plotArea>
    <c:legend>
      <c:legendPos val="r"/>
      <c:layout>
        <c:manualLayout>
          <c:xMode val="edge"/>
          <c:yMode val="edge"/>
          <c:x val="1.6675940911543102E-2"/>
          <c:y val="0.91368143347536201"/>
          <c:w val="0.94329326617082865"/>
          <c:h val="4.3486032606291303E-2"/>
        </c:manualLayout>
      </c:layout>
      <c:txPr>
        <a:bodyPr/>
        <a:lstStyle/>
        <a:p>
          <a:pPr>
            <a:defRPr sz="1400"/>
          </a:pPr>
          <a:endParaRPr lang="it-IT"/>
        </a:p>
      </c:txPr>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it-IT"/>
  <c:chart>
    <c:plotArea>
      <c:layout/>
      <c:barChart>
        <c:barDir val="bar"/>
        <c:grouping val="clustered"/>
        <c:ser>
          <c:idx val="0"/>
          <c:order val="0"/>
          <c:dLbls>
            <c:spPr>
              <a:noFill/>
              <a:ln>
                <a:noFill/>
              </a:ln>
              <a:effectLst/>
            </c:spPr>
            <c:txPr>
              <a:bodyPr/>
              <a:lstStyle/>
              <a:p>
                <a:pPr>
                  <a:defRPr sz="1400"/>
                </a:pPr>
                <a:endParaRPr lang="it-IT"/>
              </a:p>
            </c:txPr>
            <c:showVal val="1"/>
            <c:extLst xmlns:c16r2="http://schemas.microsoft.com/office/drawing/2015/06/chart">
              <c:ext xmlns:c15="http://schemas.microsoft.com/office/drawing/2012/chart" uri="{CE6537A1-D6FC-4f65-9D91-7224C49458BB}">
                <c15:showLeaderLines val="0"/>
              </c:ext>
            </c:extLst>
          </c:dLbls>
          <c:cat>
            <c:strRef>
              <c:f>'Riassunto impatto'!$C$77:$C$99</c:f>
              <c:strCache>
                <c:ptCount val="23"/>
                <c:pt idx="0">
                  <c:v>Altro</c:v>
                </c:pt>
                <c:pt idx="1">
                  <c:v>Carta Stampa e registrazione</c:v>
                </c:pt>
                <c:pt idx="2">
                  <c:v>Telecomunicazioni</c:v>
                </c:pt>
                <c:pt idx="3">
                  <c:v>Industrie alimentari, delle bevande e del tabacco</c:v>
                </c:pt>
                <c:pt idx="4">
                  <c:v>Servizi IT e altri servizi informativi</c:v>
                </c:pt>
                <c:pt idx="5">
                  <c:v>Istruzione</c:v>
                </c:pt>
                <c:pt idx="6">
                  <c:v>Sanità e assistenza sociale</c:v>
                </c:pt>
                <c:pt idx="7">
                  <c:v>Ricerca scientifica e sviluppo</c:v>
                </c:pt>
                <c:pt idx="8">
                  <c:v>Fabbricazione di macchinari ed apparecchi n.c.a.</c:v>
                </c:pt>
                <c:pt idx="9">
                  <c:v>Fornitura di energia elettrica, gas, vapore e aria condizionata </c:v>
                </c:pt>
                <c:pt idx="10">
                  <c:v>Industrie tessili, abbigliamento, pelli e accessori</c:v>
                </c:pt>
                <c:pt idx="11">
                  <c:v>Fornitura di acqua; reti fognarie, attività di trattamento dei rifiuti</c:v>
                </c:pt>
                <c:pt idx="12">
                  <c:v>Agricoltura, silvicoltura</c:v>
                </c:pt>
                <c:pt idx="13">
                  <c:v>Attività artistiche, di intrattenimento e divertimento</c:v>
                </c:pt>
                <c:pt idx="14">
                  <c:v>Costruzioni</c:v>
                </c:pt>
                <c:pt idx="15">
                  <c:v>Attività finanziarie e assicurative</c:v>
                </c:pt>
                <c:pt idx="16">
                  <c:v>Attività legali, contabilità, consulenza di gestione, studi di architettura</c:v>
                </c:pt>
                <c:pt idx="17">
                  <c:v>Altre attività di servizi pubblici sociali e personali</c:v>
                </c:pt>
                <c:pt idx="18">
                  <c:v>Servizi di alloggio e ristorazione</c:v>
                </c:pt>
                <c:pt idx="19">
                  <c:v>Altre attività di servizio alle imprese</c:v>
                </c:pt>
                <c:pt idx="20">
                  <c:v>Attività immobiliari</c:v>
                </c:pt>
                <c:pt idx="21">
                  <c:v>Trasporto e magazzinaggio</c:v>
                </c:pt>
                <c:pt idx="22">
                  <c:v>Commercio all’ingrosso e al dettaglio, riparazione di autoveicoli e motoveicoli</c:v>
                </c:pt>
              </c:strCache>
            </c:strRef>
          </c:cat>
          <c:val>
            <c:numRef>
              <c:f>'Riassunto impatto'!$D$77:$D$99</c:f>
              <c:numCache>
                <c:formatCode>0%</c:formatCode>
                <c:ptCount val="23"/>
                <c:pt idx="0">
                  <c:v>1.9489803147504921E-2</c:v>
                </c:pt>
                <c:pt idx="1">
                  <c:v>3.5130169297072282E-3</c:v>
                </c:pt>
                <c:pt idx="2">
                  <c:v>4.5983940338807814E-3</c:v>
                </c:pt>
                <c:pt idx="3">
                  <c:v>5.7184165916552452E-3</c:v>
                </c:pt>
                <c:pt idx="4">
                  <c:v>6.5324401610407134E-3</c:v>
                </c:pt>
                <c:pt idx="5">
                  <c:v>7.5390205556818976E-3</c:v>
                </c:pt>
                <c:pt idx="6">
                  <c:v>9.1207449424300507E-3</c:v>
                </c:pt>
                <c:pt idx="7">
                  <c:v>9.2274483170507668E-3</c:v>
                </c:pt>
                <c:pt idx="8">
                  <c:v>1.0477170585128287E-2</c:v>
                </c:pt>
                <c:pt idx="9">
                  <c:v>1.3500580263161255E-2</c:v>
                </c:pt>
                <c:pt idx="10">
                  <c:v>1.6431724804918332E-2</c:v>
                </c:pt>
                <c:pt idx="11">
                  <c:v>1.7485489991001305E-2</c:v>
                </c:pt>
                <c:pt idx="12">
                  <c:v>1.7615836807691677E-2</c:v>
                </c:pt>
                <c:pt idx="13">
                  <c:v>2.9318285786050495E-2</c:v>
                </c:pt>
                <c:pt idx="14">
                  <c:v>3.3663431952694237E-2</c:v>
                </c:pt>
                <c:pt idx="15">
                  <c:v>3.8289990417482454E-2</c:v>
                </c:pt>
                <c:pt idx="16">
                  <c:v>3.9996276828221052E-2</c:v>
                </c:pt>
                <c:pt idx="17">
                  <c:v>4.9505108198009455E-2</c:v>
                </c:pt>
                <c:pt idx="18">
                  <c:v>5.125007460719163E-2</c:v>
                </c:pt>
                <c:pt idx="19">
                  <c:v>8.9150860133069026E-2</c:v>
                </c:pt>
                <c:pt idx="20">
                  <c:v>0.11878555335363528</c:v>
                </c:pt>
                <c:pt idx="21">
                  <c:v>0.19044793681594699</c:v>
                </c:pt>
                <c:pt idx="22">
                  <c:v>0.21834239477685646</c:v>
                </c:pt>
              </c:numCache>
            </c:numRef>
          </c:val>
          <c:extLst xmlns:c16r2="http://schemas.microsoft.com/office/drawing/2015/06/chart">
            <c:ext xmlns:c16="http://schemas.microsoft.com/office/drawing/2014/chart" uri="{C3380CC4-5D6E-409C-BE32-E72D297353CC}">
              <c16:uniqueId val="{00000000-2C48-46F6-892D-F322E13A9AF0}"/>
            </c:ext>
          </c:extLst>
        </c:ser>
        <c:gapWidth val="70"/>
        <c:axId val="66007040"/>
        <c:axId val="66008576"/>
      </c:barChart>
      <c:catAx>
        <c:axId val="66007040"/>
        <c:scaling>
          <c:orientation val="minMax"/>
        </c:scaling>
        <c:axPos val="l"/>
        <c:numFmt formatCode="General" sourceLinked="0"/>
        <c:majorTickMark val="cross"/>
        <c:tickLblPos val="nextTo"/>
        <c:spPr>
          <a:ln w="6350">
            <a:solidFill>
              <a:schemeClr val="tx1"/>
            </a:solidFill>
          </a:ln>
        </c:spPr>
        <c:txPr>
          <a:bodyPr/>
          <a:lstStyle/>
          <a:p>
            <a:pPr>
              <a:defRPr sz="1400"/>
            </a:pPr>
            <a:endParaRPr lang="it-IT"/>
          </a:p>
        </c:txPr>
        <c:crossAx val="66008576"/>
        <c:crosses val="autoZero"/>
        <c:auto val="1"/>
        <c:lblAlgn val="ctr"/>
        <c:lblOffset val="100"/>
        <c:tickLblSkip val="1"/>
      </c:catAx>
      <c:valAx>
        <c:axId val="66008576"/>
        <c:scaling>
          <c:orientation val="minMax"/>
        </c:scaling>
        <c:axPos val="b"/>
        <c:majorGridlines>
          <c:spPr>
            <a:ln w="6350">
              <a:solidFill>
                <a:schemeClr val="bg1">
                  <a:lumMod val="50000"/>
                </a:schemeClr>
              </a:solidFill>
            </a:ln>
          </c:spPr>
        </c:majorGridlines>
        <c:numFmt formatCode="0%" sourceLinked="1"/>
        <c:majorTickMark val="none"/>
        <c:tickLblPos val="nextTo"/>
        <c:spPr>
          <a:ln>
            <a:noFill/>
          </a:ln>
        </c:spPr>
        <c:crossAx val="66007040"/>
        <c:crosses val="autoZero"/>
        <c:crossBetween val="between"/>
      </c:valAx>
    </c:plotArea>
    <c:plotVisOnly val="1"/>
    <c:dispBlanksAs val="gap"/>
  </c:chart>
  <c:spPr>
    <a:noFill/>
    <a:ln>
      <a:noFill/>
    </a:ln>
  </c:spPr>
  <c:txPr>
    <a:bodyPr/>
    <a:lstStyle/>
    <a:p>
      <a:pPr>
        <a:defRPr sz="1200">
          <a:latin typeface="Arial Narrow" pitchFamily="34" charset="0"/>
        </a:defRPr>
      </a:pPr>
      <a:endParaRPr lang="it-IT"/>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t-IT"/>
  <c:chart>
    <c:plotArea>
      <c:layout>
        <c:manualLayout>
          <c:layoutTarget val="inner"/>
          <c:xMode val="edge"/>
          <c:yMode val="edge"/>
          <c:x val="0.32344665447624732"/>
          <c:y val="4.6413502109704664E-2"/>
          <c:w val="0.5761284223358355"/>
          <c:h val="0.80775876754434695"/>
        </c:manualLayout>
      </c:layout>
      <c:barChart>
        <c:barDir val="bar"/>
        <c:grouping val="clustered"/>
        <c:ser>
          <c:idx val="0"/>
          <c:order val="0"/>
          <c:tx>
            <c:strRef>
              <c:f>'graf saldi struttur'!$E$2</c:f>
              <c:strCache>
                <c:ptCount val="1"/>
                <c:pt idx="0">
                  <c:v>Tutti</c:v>
                </c:pt>
              </c:strCache>
            </c:strRef>
          </c:tx>
          <c:cat>
            <c:strRef>
              <c:f>'graf saldi struttur'!$D$3:$D$31</c:f>
              <c:strCache>
                <c:ptCount val="7"/>
                <c:pt idx="0">
                  <c:v>Isola dâ€™Elba</c:v>
                </c:pt>
                <c:pt idx="1">
                  <c:v>Maremma Area Nord</c:v>
                </c:pt>
                <c:pt idx="2">
                  <c:v>Maremma</c:v>
                </c:pt>
                <c:pt idx="3">
                  <c:v>Riviera Apuana</c:v>
                </c:pt>
                <c:pt idx="4">
                  <c:v>Versilia</c:v>
                </c:pt>
                <c:pt idx="5">
                  <c:v>Livorno</c:v>
                </c:pt>
                <c:pt idx="6">
                  <c:v>Costa degli Etruschi</c:v>
                </c:pt>
              </c:strCache>
            </c:strRef>
          </c:cat>
          <c:val>
            <c:numRef>
              <c:f>'graf saldi struttur'!$E$3:$E$31</c:f>
            </c:numRef>
          </c:val>
        </c:ser>
        <c:ser>
          <c:idx val="1"/>
          <c:order val="1"/>
          <c:tx>
            <c:strRef>
              <c:f>'graf saldi struttur'!$F$2</c:f>
              <c:strCache>
                <c:ptCount val="1"/>
                <c:pt idx="0">
                  <c:v>Car. Del Turismo</c:v>
                </c:pt>
              </c:strCache>
            </c:strRef>
          </c:tx>
          <c:dLbls>
            <c:txPr>
              <a:bodyPr/>
              <a:lstStyle/>
              <a:p>
                <a:pPr>
                  <a:defRPr sz="1200"/>
                </a:pPr>
                <a:endParaRPr lang="it-IT"/>
              </a:p>
            </c:txPr>
            <c:showVal val="1"/>
          </c:dLbls>
          <c:cat>
            <c:strRef>
              <c:f>'graf saldi struttur'!$D$3:$D$31</c:f>
              <c:strCache>
                <c:ptCount val="7"/>
                <c:pt idx="0">
                  <c:v>Isola dâ€™Elba</c:v>
                </c:pt>
                <c:pt idx="1">
                  <c:v>Maremma Area Nord</c:v>
                </c:pt>
                <c:pt idx="2">
                  <c:v>Maremma</c:v>
                </c:pt>
                <c:pt idx="3">
                  <c:v>Riviera Apuana</c:v>
                </c:pt>
                <c:pt idx="4">
                  <c:v>Versilia</c:v>
                </c:pt>
                <c:pt idx="5">
                  <c:v>Livorno</c:v>
                </c:pt>
                <c:pt idx="6">
                  <c:v>Costa degli Etruschi</c:v>
                </c:pt>
              </c:strCache>
            </c:strRef>
          </c:cat>
          <c:val>
            <c:numRef>
              <c:f>'graf saldi struttur'!$F$3:$F$31</c:f>
              <c:numCache>
                <c:formatCode>_-* #,##0_-;\-* #,##0_-;_-* "-"??_-;_-@_-</c:formatCode>
                <c:ptCount val="7"/>
                <c:pt idx="0">
                  <c:v>85</c:v>
                </c:pt>
                <c:pt idx="1">
                  <c:v>150</c:v>
                </c:pt>
                <c:pt idx="2">
                  <c:v>154</c:v>
                </c:pt>
                <c:pt idx="3">
                  <c:v>270</c:v>
                </c:pt>
                <c:pt idx="4">
                  <c:v>443</c:v>
                </c:pt>
                <c:pt idx="5">
                  <c:v>474</c:v>
                </c:pt>
                <c:pt idx="6">
                  <c:v>522</c:v>
                </c:pt>
              </c:numCache>
            </c:numRef>
          </c:val>
        </c:ser>
        <c:ser>
          <c:idx val="2"/>
          <c:order val="2"/>
          <c:tx>
            <c:strRef>
              <c:f>'graf saldi struttur'!$G$2</c:f>
              <c:strCache>
                <c:ptCount val="1"/>
                <c:pt idx="0">
                  <c:v>Non turistici</c:v>
                </c:pt>
              </c:strCache>
            </c:strRef>
          </c:tx>
          <c:dLbls>
            <c:txPr>
              <a:bodyPr/>
              <a:lstStyle/>
              <a:p>
                <a:pPr>
                  <a:defRPr sz="1200"/>
                </a:pPr>
                <a:endParaRPr lang="it-IT"/>
              </a:p>
            </c:txPr>
            <c:showVal val="1"/>
          </c:dLbls>
          <c:cat>
            <c:strRef>
              <c:f>'graf saldi struttur'!$D$3:$D$31</c:f>
              <c:strCache>
                <c:ptCount val="7"/>
                <c:pt idx="0">
                  <c:v>Isola dâ€™Elba</c:v>
                </c:pt>
                <c:pt idx="1">
                  <c:v>Maremma Area Nord</c:v>
                </c:pt>
                <c:pt idx="2">
                  <c:v>Maremma</c:v>
                </c:pt>
                <c:pt idx="3">
                  <c:v>Riviera Apuana</c:v>
                </c:pt>
                <c:pt idx="4">
                  <c:v>Versilia</c:v>
                </c:pt>
                <c:pt idx="5">
                  <c:v>Livorno</c:v>
                </c:pt>
                <c:pt idx="6">
                  <c:v>Costa degli Etruschi</c:v>
                </c:pt>
              </c:strCache>
            </c:strRef>
          </c:cat>
          <c:val>
            <c:numRef>
              <c:f>'graf saldi struttur'!$G$3:$G$31</c:f>
              <c:numCache>
                <c:formatCode>_-* #,##0_-;\-* #,##0_-;_-* "-"??_-;_-@_-</c:formatCode>
                <c:ptCount val="7"/>
                <c:pt idx="0">
                  <c:v>174</c:v>
                </c:pt>
                <c:pt idx="1">
                  <c:v>-471</c:v>
                </c:pt>
                <c:pt idx="2">
                  <c:v>-995</c:v>
                </c:pt>
                <c:pt idx="3">
                  <c:v>-2816</c:v>
                </c:pt>
                <c:pt idx="4">
                  <c:v>-2020</c:v>
                </c:pt>
                <c:pt idx="5">
                  <c:v>-4783</c:v>
                </c:pt>
                <c:pt idx="6">
                  <c:v>-3104</c:v>
                </c:pt>
              </c:numCache>
            </c:numRef>
          </c:val>
        </c:ser>
        <c:axId val="64784640"/>
        <c:axId val="64798720"/>
      </c:barChart>
      <c:catAx>
        <c:axId val="64784640"/>
        <c:scaling>
          <c:orientation val="minMax"/>
        </c:scaling>
        <c:axPos val="l"/>
        <c:tickLblPos val="low"/>
        <c:txPr>
          <a:bodyPr/>
          <a:lstStyle/>
          <a:p>
            <a:pPr>
              <a:defRPr sz="1200"/>
            </a:pPr>
            <a:endParaRPr lang="it-IT"/>
          </a:p>
        </c:txPr>
        <c:crossAx val="64798720"/>
        <c:crosses val="autoZero"/>
        <c:auto val="1"/>
        <c:lblAlgn val="ctr"/>
        <c:lblOffset val="100"/>
      </c:catAx>
      <c:valAx>
        <c:axId val="64798720"/>
        <c:scaling>
          <c:orientation val="minMax"/>
        </c:scaling>
        <c:axPos val="b"/>
        <c:majorGridlines/>
        <c:numFmt formatCode="_-* #,##0_-;\-* #,##0_-;_-* &quot;-&quot;??_-;_-@_-" sourceLinked="1"/>
        <c:tickLblPos val="nextTo"/>
        <c:crossAx val="64784640"/>
        <c:crosses val="autoZero"/>
        <c:crossBetween val="between"/>
      </c:valAx>
    </c:plotArea>
    <c:legend>
      <c:legendPos val="r"/>
      <c:layout>
        <c:manualLayout>
          <c:xMode val="edge"/>
          <c:yMode val="edge"/>
          <c:x val="4.2984911246283942E-3"/>
          <c:y val="0.91930674369514498"/>
          <c:w val="0.98306327822766026"/>
          <c:h val="6.2055697515090914E-2"/>
        </c:manualLayout>
      </c:layout>
      <c:txPr>
        <a:bodyPr/>
        <a:lstStyle/>
        <a:p>
          <a:pPr>
            <a:defRPr sz="1400"/>
          </a:pPr>
          <a:endParaRPr lang="it-IT"/>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it-IT"/>
  <c:chart>
    <c:autoTitleDeleted val="1"/>
    <c:plotArea>
      <c:layout>
        <c:manualLayout>
          <c:layoutTarget val="inner"/>
          <c:xMode val="edge"/>
          <c:yMode val="edge"/>
          <c:x val="2.6774802799688954E-2"/>
          <c:y val="8.1551852530062904E-2"/>
          <c:w val="0.92519220620785725"/>
          <c:h val="0.7053619070812025"/>
        </c:manualLayout>
      </c:layout>
      <c:lineChart>
        <c:grouping val="standard"/>
        <c:ser>
          <c:idx val="0"/>
          <c:order val="0"/>
          <c:tx>
            <c:strRef>
              <c:f>'passeggeri nel mondo'!$I$5</c:f>
              <c:strCache>
                <c:ptCount val="1"/>
                <c:pt idx="0">
                  <c:v>Milioni di passeggeri crocieristi nel mondo</c:v>
                </c:pt>
              </c:strCache>
            </c:strRef>
          </c:tx>
          <c:marker>
            <c:symbol val="none"/>
          </c:marker>
          <c:dLbls>
            <c:dLbl>
              <c:idx val="0"/>
              <c:layout>
                <c:manualLayout>
                  <c:x val="-1.7456660798372853E-2"/>
                  <c:y val="-7.2844056753550684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A90E-41B4-8BC9-DED85B41D3A6}"/>
                </c:ext>
              </c:extLst>
            </c:dLbl>
            <c:dLbl>
              <c:idx val="10"/>
              <c:layout>
                <c:manualLayout>
                  <c:x val="-2.5764895330112583E-2"/>
                  <c:y val="-5.6994818652849784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A90E-41B4-8BC9-DED85B41D3A6}"/>
                </c:ext>
              </c:extLst>
            </c:dLbl>
            <c:dLbl>
              <c:idx val="26"/>
              <c:layout>
                <c:manualLayout>
                  <c:x val="-1.6959921119874351E-3"/>
                  <c:y val="-8.5339980145575214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A90E-41B4-8BC9-DED85B41D3A6}"/>
                </c:ext>
              </c:extLst>
            </c:dLbl>
            <c:delete val="1"/>
            <c:spPr>
              <a:noFill/>
              <a:ln>
                <a:noFill/>
              </a:ln>
              <a:effectLst/>
            </c:spPr>
            <c:txPr>
              <a:bodyPr/>
              <a:lstStyle/>
              <a:p>
                <a:pPr>
                  <a:defRPr sz="1400"/>
                </a:pPr>
                <a:endParaRPr lang="it-IT"/>
              </a:p>
            </c:txPr>
            <c:extLst xmlns:c16r2="http://schemas.microsoft.com/office/drawing/2015/06/chart">
              <c:ext xmlns:c15="http://schemas.microsoft.com/office/drawing/2012/chart" uri="{CE6537A1-D6FC-4f65-9D91-7224C49458BB}">
                <c15:showLeaderLines val="0"/>
              </c:ext>
            </c:extLst>
          </c:dLbls>
          <c:cat>
            <c:numRef>
              <c:f>'passeggeri nel mondo'!$H$6:$H$32</c:f>
              <c:numCache>
                <c:formatCode>General</c:formatCode>
                <c:ptCount val="27"/>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numCache>
            </c:numRef>
          </c:cat>
          <c:val>
            <c:numRef>
              <c:f>'passeggeri nel mondo'!$I$6:$I$32</c:f>
              <c:numCache>
                <c:formatCode>0.0</c:formatCode>
                <c:ptCount val="27"/>
                <c:pt idx="0">
                  <c:v>3.7654435040667353</c:v>
                </c:pt>
                <c:pt idx="1">
                  <c:v>4.1570496284896761</c:v>
                </c:pt>
                <c:pt idx="2">
                  <c:v>4.3732162091711393</c:v>
                </c:pt>
                <c:pt idx="3">
                  <c:v>4.7143270734864755</c:v>
                </c:pt>
                <c:pt idx="4">
                  <c:v>4.7850419795887857</c:v>
                </c:pt>
                <c:pt idx="5">
                  <c:v>4.7084813079153651</c:v>
                </c:pt>
                <c:pt idx="6">
                  <c:v>4.9580308172348788</c:v>
                </c:pt>
                <c:pt idx="7">
                  <c:v>5.3645893442481345</c:v>
                </c:pt>
                <c:pt idx="8">
                  <c:v>5.8527669745747195</c:v>
                </c:pt>
                <c:pt idx="9">
                  <c:v>6.3209883325406855</c:v>
                </c:pt>
                <c:pt idx="10">
                  <c:v>7.1932847224313115</c:v>
                </c:pt>
                <c:pt idx="11">
                  <c:v>7.4810161113285734</c:v>
                </c:pt>
                <c:pt idx="12">
                  <c:v>8.6256115763618375</c:v>
                </c:pt>
                <c:pt idx="13">
                  <c:v>9.5054239571507448</c:v>
                </c:pt>
                <c:pt idx="14">
                  <c:v>10.436955504951518</c:v>
                </c:pt>
                <c:pt idx="15">
                  <c:v>11.157105434793168</c:v>
                </c:pt>
                <c:pt idx="16">
                  <c:v>11.982731236968096</c:v>
                </c:pt>
                <c:pt idx="17">
                  <c:v>14.594966646626862</c:v>
                </c:pt>
                <c:pt idx="18">
                  <c:v>15.747969011710348</c:v>
                </c:pt>
                <c:pt idx="19">
                  <c:v>17.181034191776028</c:v>
                </c:pt>
                <c:pt idx="20">
                  <c:v>18.383706585200052</c:v>
                </c:pt>
                <c:pt idx="21">
                  <c:v>19.339659327630791</c:v>
                </c:pt>
                <c:pt idx="22">
                  <c:v>20.287302634684629</c:v>
                </c:pt>
                <c:pt idx="23">
                  <c:v>20.936496318994585</c:v>
                </c:pt>
                <c:pt idx="24">
                  <c:v>21.522718215926087</c:v>
                </c:pt>
                <c:pt idx="25">
                  <c:v>22.211445198836095</c:v>
                </c:pt>
                <c:pt idx="26">
                  <c:v>22.9</c:v>
                </c:pt>
              </c:numCache>
            </c:numRef>
          </c:val>
          <c:extLst xmlns:c16r2="http://schemas.microsoft.com/office/drawing/2015/06/chart">
            <c:ext xmlns:c16="http://schemas.microsoft.com/office/drawing/2014/chart" uri="{C3380CC4-5D6E-409C-BE32-E72D297353CC}">
              <c16:uniqueId val="{00000003-A90E-41B4-8BC9-DED85B41D3A6}"/>
            </c:ext>
          </c:extLst>
        </c:ser>
        <c:marker val="1"/>
        <c:axId val="64215680"/>
        <c:axId val="65212800"/>
      </c:lineChart>
      <c:catAx>
        <c:axId val="64215680"/>
        <c:scaling>
          <c:orientation val="minMax"/>
        </c:scaling>
        <c:axPos val="b"/>
        <c:numFmt formatCode="General" sourceLinked="1"/>
        <c:majorTickMark val="cross"/>
        <c:tickLblPos val="nextTo"/>
        <c:spPr>
          <a:ln w="6350">
            <a:solidFill>
              <a:sysClr val="windowText" lastClr="000000"/>
            </a:solidFill>
          </a:ln>
        </c:spPr>
        <c:txPr>
          <a:bodyPr/>
          <a:lstStyle/>
          <a:p>
            <a:pPr>
              <a:defRPr sz="1200"/>
            </a:pPr>
            <a:endParaRPr lang="it-IT"/>
          </a:p>
        </c:txPr>
        <c:crossAx val="65212800"/>
        <c:crosses val="autoZero"/>
        <c:auto val="1"/>
        <c:lblAlgn val="ctr"/>
        <c:lblOffset val="100"/>
      </c:catAx>
      <c:valAx>
        <c:axId val="65212800"/>
        <c:scaling>
          <c:orientation val="minMax"/>
        </c:scaling>
        <c:axPos val="l"/>
        <c:majorGridlines>
          <c:spPr>
            <a:ln w="6350">
              <a:solidFill>
                <a:schemeClr val="bg1">
                  <a:lumMod val="50000"/>
                </a:schemeClr>
              </a:solidFill>
            </a:ln>
          </c:spPr>
        </c:majorGridlines>
        <c:numFmt formatCode="0" sourceLinked="0"/>
        <c:tickLblPos val="nextTo"/>
        <c:spPr>
          <a:ln>
            <a:noFill/>
          </a:ln>
        </c:spPr>
        <c:crossAx val="64215680"/>
        <c:crosses val="autoZero"/>
        <c:crossBetween val="midCat"/>
      </c:valAx>
    </c:plotArea>
    <c:plotVisOnly val="1"/>
    <c:dispBlanksAs val="gap"/>
  </c:chart>
  <c:spPr>
    <a:ln>
      <a:noFill/>
    </a:ln>
  </c:spPr>
  <c:txPr>
    <a:bodyPr/>
    <a:lstStyle/>
    <a:p>
      <a:pPr>
        <a:defRPr sz="800">
          <a:latin typeface="Arial Narrow" pitchFamily="34" charset="0"/>
        </a:defRPr>
      </a:pPr>
      <a:endParaRPr lang="it-IT"/>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it-IT"/>
  <c:chart>
    <c:plotArea>
      <c:layout>
        <c:manualLayout>
          <c:layoutTarget val="inner"/>
          <c:xMode val="edge"/>
          <c:yMode val="edge"/>
          <c:x val="6.0965358053647563E-2"/>
          <c:y val="8.3034255911144245E-2"/>
          <c:w val="0.89577223059883848"/>
          <c:h val="0.78310657519741356"/>
        </c:manualLayout>
      </c:layout>
      <c:lineChart>
        <c:grouping val="standard"/>
        <c:ser>
          <c:idx val="0"/>
          <c:order val="0"/>
          <c:tx>
            <c:strRef>
              <c:f>'dati buoni per Laura'!#REF!</c:f>
              <c:strCache>
                <c:ptCount val="1"/>
                <c:pt idx="0">
                  <c:v>#REF!</c:v>
                </c:pt>
              </c:strCache>
            </c:strRef>
          </c:tx>
          <c:marker>
            <c:symbol val="none"/>
          </c:marker>
          <c:cat>
            <c:numRef>
              <c:f>'dati buoni per Laura'!$C$46:$C$62</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'dati buoni per Laura'!#REF!</c:f>
              <c:numCache>
                <c:formatCode>General</c:formatCode>
                <c:ptCount val="1"/>
                <c:pt idx="0">
                  <c:v>1</c:v>
                </c:pt>
              </c:numCache>
            </c:numRef>
          </c:val>
          <c:extLst xmlns:c16r2="http://schemas.microsoft.com/office/drawing/2015/06/chart">
            <c:ext xmlns:c16="http://schemas.microsoft.com/office/drawing/2014/chart" uri="{C3380CC4-5D6E-409C-BE32-E72D297353CC}">
              <c16:uniqueId val="{00000000-8ED3-4E73-A645-958A077BBC00}"/>
            </c:ext>
          </c:extLst>
        </c:ser>
        <c:ser>
          <c:idx val="1"/>
          <c:order val="1"/>
          <c:tx>
            <c:strRef>
              <c:f>'dati buoni per Laura'!$D$45</c:f>
              <c:strCache>
                <c:ptCount val="1"/>
                <c:pt idx="0">
                  <c:v>Mediterraneo</c:v>
                </c:pt>
              </c:strCache>
            </c:strRef>
          </c:tx>
          <c:marker>
            <c:symbol val="none"/>
          </c:marker>
          <c:dLbls>
            <c:dLbl>
              <c:idx val="1"/>
              <c:layout>
                <c:manualLayout>
                  <c:x val="-2.3640661938534278E-3"/>
                  <c:y val="4.1666666666666664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8ED3-4E73-A645-958A077BBC00}"/>
                </c:ext>
              </c:extLst>
            </c:dLbl>
            <c:dLbl>
              <c:idx val="8"/>
              <c:layout>
                <c:manualLayout>
                  <c:x val="-2.3640661938534268E-2"/>
                  <c:y val="4.6296296296296523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8ED3-4E73-A645-958A077BBC00}"/>
                </c:ext>
              </c:extLst>
            </c:dLbl>
            <c:dLbl>
              <c:idx val="11"/>
              <c:layout>
                <c:manualLayout>
                  <c:x val="-2.1276595744680847E-2"/>
                  <c:y val="4.6296296296296523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8ED3-4E73-A645-958A077BBC00}"/>
                </c:ext>
              </c:extLst>
            </c:dLbl>
            <c:dLbl>
              <c:idx val="16"/>
              <c:layout>
                <c:manualLayout>
                  <c:x val="-1.8912529550827655E-2"/>
                  <c:y val="4.6296296296296523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8ED3-4E73-A645-958A077BBC00}"/>
                </c:ext>
              </c:extLst>
            </c:dLbl>
            <c:delete val="1"/>
            <c:spPr>
              <a:noFill/>
              <a:ln>
                <a:noFill/>
              </a:ln>
              <a:effectLst/>
            </c:spPr>
            <c:txPr>
              <a:bodyPr/>
              <a:lstStyle/>
              <a:p>
                <a:pPr>
                  <a:defRPr sz="1400"/>
                </a:pPr>
                <a:endParaRPr lang="it-IT"/>
              </a:p>
            </c:txPr>
            <c:extLst xmlns:c16r2="http://schemas.microsoft.com/office/drawing/2015/06/chart">
              <c:ext xmlns:c15="http://schemas.microsoft.com/office/drawing/2012/chart" uri="{CE6537A1-D6FC-4f65-9D91-7224C49458BB}">
                <c15:showLeaderLines val="0"/>
              </c:ext>
            </c:extLst>
          </c:dLbls>
          <c:cat>
            <c:numRef>
              <c:f>'dati buoni per Laura'!$C$46:$C$62</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'dati buoni per Laura'!$D$46:$D$62</c:f>
              <c:numCache>
                <c:formatCode>General</c:formatCode>
                <c:ptCount val="17"/>
                <c:pt idx="0">
                  <c:v>8.6</c:v>
                </c:pt>
                <c:pt idx="1">
                  <c:v>8.5</c:v>
                </c:pt>
                <c:pt idx="2">
                  <c:v>8.5</c:v>
                </c:pt>
                <c:pt idx="3">
                  <c:v>11.1</c:v>
                </c:pt>
                <c:pt idx="4">
                  <c:v>11.9</c:v>
                </c:pt>
                <c:pt idx="5">
                  <c:v>14</c:v>
                </c:pt>
                <c:pt idx="6">
                  <c:v>15.9</c:v>
                </c:pt>
                <c:pt idx="7">
                  <c:v>19.399999999999999</c:v>
                </c:pt>
                <c:pt idx="8">
                  <c:v>22.5</c:v>
                </c:pt>
                <c:pt idx="9">
                  <c:v>21.9</c:v>
                </c:pt>
                <c:pt idx="10">
                  <c:v>24.6</c:v>
                </c:pt>
                <c:pt idx="11">
                  <c:v>27.6</c:v>
                </c:pt>
                <c:pt idx="12">
                  <c:v>26.7</c:v>
                </c:pt>
                <c:pt idx="13">
                  <c:v>27.7</c:v>
                </c:pt>
                <c:pt idx="14">
                  <c:v>25.8</c:v>
                </c:pt>
                <c:pt idx="15">
                  <c:v>27.8</c:v>
                </c:pt>
                <c:pt idx="16">
                  <c:v>27.4</c:v>
                </c:pt>
              </c:numCache>
            </c:numRef>
          </c:val>
          <c:extLst xmlns:c16r2="http://schemas.microsoft.com/office/drawing/2015/06/chart">
            <c:ext xmlns:c16="http://schemas.microsoft.com/office/drawing/2014/chart" uri="{C3380CC4-5D6E-409C-BE32-E72D297353CC}">
              <c16:uniqueId val="{00000005-8ED3-4E73-A645-958A077BBC00}"/>
            </c:ext>
          </c:extLst>
        </c:ser>
        <c:marker val="1"/>
        <c:axId val="65243392"/>
        <c:axId val="65257472"/>
      </c:lineChart>
      <c:catAx>
        <c:axId val="65243392"/>
        <c:scaling>
          <c:orientation val="minMax"/>
        </c:scaling>
        <c:axPos val="b"/>
        <c:numFmt formatCode="General" sourceLinked="1"/>
        <c:majorTickMark val="cross"/>
        <c:tickLblPos val="nextTo"/>
        <c:spPr>
          <a:ln w="6350">
            <a:solidFill>
              <a:schemeClr val="tx1"/>
            </a:solidFill>
          </a:ln>
        </c:spPr>
        <c:txPr>
          <a:bodyPr/>
          <a:lstStyle/>
          <a:p>
            <a:pPr>
              <a:defRPr sz="1200"/>
            </a:pPr>
            <a:endParaRPr lang="it-IT"/>
          </a:p>
        </c:txPr>
        <c:crossAx val="65257472"/>
        <c:crosses val="autoZero"/>
        <c:auto val="1"/>
        <c:lblAlgn val="ctr"/>
        <c:lblOffset val="100"/>
      </c:catAx>
      <c:valAx>
        <c:axId val="65257472"/>
        <c:scaling>
          <c:orientation val="minMax"/>
        </c:scaling>
        <c:axPos val="l"/>
        <c:majorGridlines>
          <c:spPr>
            <a:ln w="6350">
              <a:solidFill>
                <a:sysClr val="window" lastClr="FFFFFF">
                  <a:lumMod val="50000"/>
                </a:sysClr>
              </a:solidFill>
            </a:ln>
          </c:spPr>
        </c:majorGridlines>
        <c:numFmt formatCode="General" sourceLinked="1"/>
        <c:tickLblPos val="nextTo"/>
        <c:spPr>
          <a:ln>
            <a:noFill/>
          </a:ln>
        </c:spPr>
        <c:crossAx val="65243392"/>
        <c:crosses val="autoZero"/>
        <c:crossBetween val="midCat"/>
      </c:valAx>
    </c:plotArea>
    <c:plotVisOnly val="1"/>
    <c:dispBlanksAs val="gap"/>
  </c:chart>
  <c:spPr>
    <a:noFill/>
    <a:ln>
      <a:noFill/>
    </a:ln>
  </c:spPr>
  <c:txPr>
    <a:bodyPr/>
    <a:lstStyle/>
    <a:p>
      <a:pPr>
        <a:defRPr sz="800">
          <a:latin typeface="Arial Narrow" pitchFamily="34" charset="0"/>
        </a:defRPr>
      </a:pPr>
      <a:endParaRPr lang="it-IT"/>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it-IT"/>
  <c:chart>
    <c:autoTitleDeleted val="1"/>
    <c:plotArea>
      <c:layout>
        <c:manualLayout>
          <c:layoutTarget val="inner"/>
          <c:xMode val="edge"/>
          <c:yMode val="edge"/>
          <c:x val="0.10545922467656146"/>
          <c:y val="8.3333333333333343E-2"/>
          <c:w val="0.83483576057418074"/>
          <c:h val="0.78216254218222259"/>
        </c:manualLayout>
      </c:layout>
      <c:lineChart>
        <c:grouping val="standard"/>
        <c:ser>
          <c:idx val="0"/>
          <c:order val="0"/>
          <c:tx>
            <c:strRef>
              <c:f>'dati buoni per Laura'!$D$3</c:f>
              <c:strCache>
                <c:ptCount val="1"/>
                <c:pt idx="0">
                  <c:v>Livorno Passeggeri crocieristi</c:v>
                </c:pt>
              </c:strCache>
            </c:strRef>
          </c:tx>
          <c:marker>
            <c:symbol val="none"/>
          </c:marker>
          <c:dLbls>
            <c:dLbl>
              <c:idx val="0"/>
              <c:layout>
                <c:manualLayout>
                  <c:x val="-3.0555555555555582E-2"/>
                  <c:y val="-7.7777777777777779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79EF-4A47-BB00-2E2F11590230}"/>
                </c:ext>
              </c:extLst>
            </c:dLbl>
            <c:dLbl>
              <c:idx val="10"/>
              <c:layout>
                <c:manualLayout>
                  <c:x val="-6.1111111111111123E-2"/>
                  <c:y val="-5.0925925925925923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9EF-4A47-BB00-2E2F11590230}"/>
                </c:ext>
              </c:extLst>
            </c:dLbl>
            <c:dLbl>
              <c:idx val="14"/>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79EF-4A47-BB00-2E2F11590230}"/>
                </c:ext>
              </c:extLst>
            </c:dLbl>
            <c:dLbl>
              <c:idx val="16"/>
              <c:layout>
                <c:manualLayout>
                  <c:x val="-6.3459994344062784E-2"/>
                  <c:y val="7.4241947029348693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9EF-4A47-BB00-2E2F11590230}"/>
                </c:ext>
              </c:extLst>
            </c:dLbl>
            <c:dLbl>
              <c:idx val="18"/>
              <c:layout>
                <c:manualLayout>
                  <c:x val="-4.4444444444444502E-2"/>
                  <c:y val="-3.333333333333334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79EF-4A47-BB00-2E2F11590230}"/>
                </c:ext>
              </c:extLst>
            </c:dLbl>
            <c:dLbl>
              <c:idx val="19"/>
              <c:layout>
                <c:manualLayout>
                  <c:x val="0"/>
                  <c:y val="8.8888888888889767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79EF-4A47-BB00-2E2F11590230}"/>
                </c:ext>
              </c:extLst>
            </c:dLbl>
            <c:delete val="1"/>
            <c:numFmt formatCode="#,##0" sourceLinked="0"/>
            <c:spPr>
              <a:noFill/>
              <a:ln>
                <a:noFill/>
              </a:ln>
              <a:effectLst/>
            </c:spPr>
            <c:txPr>
              <a:bodyPr/>
              <a:lstStyle/>
              <a:p>
                <a:pPr>
                  <a:defRPr sz="1200"/>
                </a:pPr>
                <a:endParaRPr lang="it-IT"/>
              </a:p>
            </c:txPr>
            <c:extLst xmlns:c16r2="http://schemas.microsoft.com/office/drawing/2015/06/chart">
              <c:ext xmlns:c15="http://schemas.microsoft.com/office/drawing/2012/chart" uri="{CE6537A1-D6FC-4f65-9D91-7224C49458BB}">
                <c15:showLeaderLines val="0"/>
              </c:ext>
            </c:extLst>
          </c:dLbls>
          <c:cat>
            <c:numRef>
              <c:f>'dati buoni per Laura'!$C$5:$C$24</c:f>
              <c:numCache>
                <c:formatCode>General</c:formatCode>
                <c:ptCount val="20"/>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pt idx="18">
                  <c:v>2016</c:v>
                </c:pt>
                <c:pt idx="19">
                  <c:v>2017</c:v>
                </c:pt>
              </c:numCache>
            </c:numRef>
          </c:cat>
          <c:val>
            <c:numRef>
              <c:f>'dati buoni per Laura'!$D$5:$D$24</c:f>
              <c:numCache>
                <c:formatCode>General</c:formatCode>
                <c:ptCount val="20"/>
                <c:pt idx="0">
                  <c:v>194323</c:v>
                </c:pt>
                <c:pt idx="1">
                  <c:v>249974</c:v>
                </c:pt>
                <c:pt idx="2">
                  <c:v>228996</c:v>
                </c:pt>
                <c:pt idx="3">
                  <c:v>263657</c:v>
                </c:pt>
                <c:pt idx="4">
                  <c:v>297748</c:v>
                </c:pt>
                <c:pt idx="5">
                  <c:v>363883</c:v>
                </c:pt>
                <c:pt idx="6">
                  <c:v>387379</c:v>
                </c:pt>
                <c:pt idx="7">
                  <c:v>462383</c:v>
                </c:pt>
                <c:pt idx="8">
                  <c:v>607848</c:v>
                </c:pt>
                <c:pt idx="9">
                  <c:v>713114</c:v>
                </c:pt>
                <c:pt idx="10">
                  <c:v>849050</c:v>
                </c:pt>
                <c:pt idx="11">
                  <c:v>795313</c:v>
                </c:pt>
                <c:pt idx="12">
                  <c:v>822554</c:v>
                </c:pt>
                <c:pt idx="13">
                  <c:v>982928</c:v>
                </c:pt>
                <c:pt idx="14">
                  <c:v>1037849</c:v>
                </c:pt>
                <c:pt idx="15">
                  <c:v>736516</c:v>
                </c:pt>
                <c:pt idx="16">
                  <c:v>626356</c:v>
                </c:pt>
                <c:pt idx="17">
                  <c:v>697955</c:v>
                </c:pt>
                <c:pt idx="18">
                  <c:v>807935</c:v>
                </c:pt>
                <c:pt idx="19">
                  <c:v>697227</c:v>
                </c:pt>
              </c:numCache>
            </c:numRef>
          </c:val>
          <c:extLst xmlns:c16r2="http://schemas.microsoft.com/office/drawing/2015/06/chart">
            <c:ext xmlns:c16="http://schemas.microsoft.com/office/drawing/2014/chart" uri="{C3380CC4-5D6E-409C-BE32-E72D297353CC}">
              <c16:uniqueId val="{00000006-79EF-4A47-BB00-2E2F11590230}"/>
            </c:ext>
          </c:extLst>
        </c:ser>
        <c:marker val="1"/>
        <c:axId val="65370752"/>
        <c:axId val="65667456"/>
      </c:lineChart>
      <c:catAx>
        <c:axId val="65370752"/>
        <c:scaling>
          <c:orientation val="minMax"/>
        </c:scaling>
        <c:axPos val="b"/>
        <c:numFmt formatCode="General" sourceLinked="1"/>
        <c:majorTickMark val="cross"/>
        <c:tickLblPos val="nextTo"/>
        <c:spPr>
          <a:ln w="6350">
            <a:solidFill>
              <a:schemeClr val="tx1"/>
            </a:solidFill>
          </a:ln>
        </c:spPr>
        <c:crossAx val="65667456"/>
        <c:crosses val="autoZero"/>
        <c:auto val="1"/>
        <c:lblAlgn val="ctr"/>
        <c:lblOffset val="100"/>
      </c:catAx>
      <c:valAx>
        <c:axId val="65667456"/>
        <c:scaling>
          <c:orientation val="minMax"/>
        </c:scaling>
        <c:axPos val="l"/>
        <c:majorGridlines>
          <c:spPr>
            <a:ln w="6350">
              <a:solidFill>
                <a:schemeClr val="bg1">
                  <a:lumMod val="50000"/>
                </a:schemeClr>
              </a:solidFill>
            </a:ln>
          </c:spPr>
        </c:majorGridlines>
        <c:numFmt formatCode="#,##0" sourceLinked="0"/>
        <c:tickLblPos val="nextTo"/>
        <c:spPr>
          <a:ln>
            <a:noFill/>
          </a:ln>
        </c:spPr>
        <c:crossAx val="65370752"/>
        <c:crosses val="autoZero"/>
        <c:crossBetween val="midCat"/>
      </c:valAx>
    </c:plotArea>
    <c:plotVisOnly val="1"/>
    <c:dispBlanksAs val="gap"/>
  </c:chart>
  <c:spPr>
    <a:noFill/>
    <a:ln>
      <a:noFill/>
    </a:ln>
  </c:spPr>
  <c:txPr>
    <a:bodyPr/>
    <a:lstStyle/>
    <a:p>
      <a:pPr>
        <a:defRPr sz="800">
          <a:latin typeface="Arial Narrow" pitchFamily="34" charset="0"/>
        </a:defRPr>
      </a:pPr>
      <a:endParaRPr lang="it-IT"/>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it-IT"/>
  <c:chart>
    <c:autoTitleDeleted val="1"/>
    <c:plotArea>
      <c:layout>
        <c:manualLayout>
          <c:layoutTarget val="inner"/>
          <c:xMode val="edge"/>
          <c:yMode val="edge"/>
          <c:x val="7.5264627319815133E-2"/>
          <c:y val="7.9024666115630998E-2"/>
          <c:w val="0.87766055791698605"/>
          <c:h val="0.78003119175320457"/>
        </c:manualLayout>
      </c:layout>
      <c:lineChart>
        <c:grouping val="standard"/>
        <c:ser>
          <c:idx val="0"/>
          <c:order val="0"/>
          <c:tx>
            <c:strRef>
              <c:f>'dati buoni per Laura'!$J$6</c:f>
              <c:strCache>
                <c:ptCount val="1"/>
                <c:pt idx="0">
                  <c:v>Livorno/Mondo</c:v>
                </c:pt>
              </c:strCache>
            </c:strRef>
          </c:tx>
          <c:marker>
            <c:symbol val="none"/>
          </c:marker>
          <c:dLbls>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F149-4904-B82A-C3BE1ECDDFFC}"/>
                </c:ext>
              </c:extLst>
            </c:dLbl>
            <c:dLbl>
              <c:idx val="3"/>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F149-4904-B82A-C3BE1ECDDFFC}"/>
                </c:ext>
              </c:extLst>
            </c:dLbl>
            <c:dLbl>
              <c:idx val="4"/>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F149-4904-B82A-C3BE1ECDDFFC}"/>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F149-4904-B82A-C3BE1ECDDFFC}"/>
                </c:ext>
              </c:extLst>
            </c:dLbl>
            <c:dLbl>
              <c:idx val="6"/>
              <c:layout>
                <c:manualLayout>
                  <c:x val="-1.1111111111111125E-2"/>
                  <c:y val="-3.7037037037037056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F149-4904-B82A-C3BE1ECDDFFC}"/>
                </c:ext>
              </c:extLst>
            </c:dLbl>
            <c:dLbl>
              <c:idx val="7"/>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F149-4904-B82A-C3BE1ECDDFFC}"/>
                </c:ext>
              </c:extLst>
            </c:dLbl>
            <c:dLbl>
              <c:idx val="8"/>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F149-4904-B82A-C3BE1ECDDFFC}"/>
                </c:ext>
              </c:extLst>
            </c:dLbl>
            <c:dLbl>
              <c:idx val="9"/>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F149-4904-B82A-C3BE1ECDDFFC}"/>
                </c:ext>
              </c:extLst>
            </c:dLbl>
            <c:dLbl>
              <c:idx val="10"/>
              <c:layout>
                <c:manualLayout>
                  <c:x val="-2.2222222222222251E-2"/>
                  <c:y val="1.8518518518518583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F149-4904-B82A-C3BE1ECDDFFC}"/>
                </c:ext>
              </c:extLst>
            </c:dLbl>
            <c:dLbl>
              <c:idx val="1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F149-4904-B82A-C3BE1ECDDFFC}"/>
                </c:ext>
              </c:extLst>
            </c:dLbl>
            <c:dLbl>
              <c:idx val="13"/>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F149-4904-B82A-C3BE1ECDDFFC}"/>
                </c:ext>
              </c:extLst>
            </c:dLbl>
            <c:dLbl>
              <c:idx val="14"/>
              <c:layout>
                <c:manualLayout>
                  <c:x val="-1.3888888888889197E-2"/>
                  <c:y val="3.2407407407407961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F149-4904-B82A-C3BE1ECDDFFC}"/>
                </c:ext>
              </c:extLst>
            </c:dLbl>
            <c:dLbl>
              <c:idx val="1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F149-4904-B82A-C3BE1ECDDFFC}"/>
                </c:ext>
              </c:extLst>
            </c:dLbl>
            <c:spPr>
              <a:noFill/>
              <a:ln>
                <a:noFill/>
              </a:ln>
              <a:effectLst/>
            </c:spPr>
            <c:txPr>
              <a:bodyPr/>
              <a:lstStyle/>
              <a:p>
                <a:pPr>
                  <a:defRPr sz="1200"/>
                </a:pPr>
                <a:endParaRPr lang="it-IT"/>
              </a:p>
            </c:txPr>
            <c:showVal val="1"/>
            <c:extLst xmlns:c16r2="http://schemas.microsoft.com/office/drawing/2015/06/chart">
              <c:ext xmlns:c15="http://schemas.microsoft.com/office/drawing/2012/chart" uri="{CE6537A1-D6FC-4f65-9D91-7224C49458BB}">
                <c15:showLeaderLines val="0"/>
              </c:ext>
            </c:extLst>
          </c:dLbls>
          <c:cat>
            <c:numRef>
              <c:f>'dati buoni per Laura'!$I$7:$I$23</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'dati buoni per Laura'!$J$7:$J$23</c:f>
              <c:numCache>
                <c:formatCode>0.0%</c:formatCode>
                <c:ptCount val="17"/>
                <c:pt idx="0">
                  <c:v>2.6627441860465152E-2</c:v>
                </c:pt>
                <c:pt idx="1">
                  <c:v>3.1018470588235442E-2</c:v>
                </c:pt>
                <c:pt idx="2">
                  <c:v>3.5029176470588244E-2</c:v>
                </c:pt>
                <c:pt idx="3">
                  <c:v>3.2782252252252252E-2</c:v>
                </c:pt>
                <c:pt idx="4">
                  <c:v>3.255285714285714E-2</c:v>
                </c:pt>
                <c:pt idx="5">
                  <c:v>3.302735714285715E-2</c:v>
                </c:pt>
                <c:pt idx="6">
                  <c:v>3.822943396226415E-2</c:v>
                </c:pt>
                <c:pt idx="7">
                  <c:v>3.6758453608247421E-2</c:v>
                </c:pt>
                <c:pt idx="8">
                  <c:v>3.7735555555555612E-2</c:v>
                </c:pt>
                <c:pt idx="9">
                  <c:v>3.6315662100456635E-2</c:v>
                </c:pt>
                <c:pt idx="10">
                  <c:v>3.3437154471544842E-2</c:v>
                </c:pt>
                <c:pt idx="11">
                  <c:v>3.5613333333333351E-2</c:v>
                </c:pt>
                <c:pt idx="12">
                  <c:v>3.8870749063670412E-2</c:v>
                </c:pt>
                <c:pt idx="13">
                  <c:v>2.6589025270758151E-2</c:v>
                </c:pt>
                <c:pt idx="14">
                  <c:v>2.427736434108527E-2</c:v>
                </c:pt>
                <c:pt idx="15">
                  <c:v>2.5106294964028778E-2</c:v>
                </c:pt>
                <c:pt idx="16">
                  <c:v>2.9486678832116791E-2</c:v>
                </c:pt>
              </c:numCache>
            </c:numRef>
          </c:val>
          <c:extLst xmlns:c16r2="http://schemas.microsoft.com/office/drawing/2015/06/chart">
            <c:ext xmlns:c16="http://schemas.microsoft.com/office/drawing/2014/chart" uri="{C3380CC4-5D6E-409C-BE32-E72D297353CC}">
              <c16:uniqueId val="{0000000D-F149-4904-B82A-C3BE1ECDDFFC}"/>
            </c:ext>
          </c:extLst>
        </c:ser>
        <c:marker val="1"/>
        <c:axId val="65709184"/>
        <c:axId val="65710720"/>
      </c:lineChart>
      <c:catAx>
        <c:axId val="65709184"/>
        <c:scaling>
          <c:orientation val="minMax"/>
        </c:scaling>
        <c:axPos val="b"/>
        <c:numFmt formatCode="General" sourceLinked="1"/>
        <c:majorTickMark val="cross"/>
        <c:tickLblPos val="nextTo"/>
        <c:spPr>
          <a:ln w="6350">
            <a:solidFill>
              <a:schemeClr val="tx1"/>
            </a:solidFill>
          </a:ln>
        </c:spPr>
        <c:crossAx val="65710720"/>
        <c:crosses val="autoZero"/>
        <c:auto val="1"/>
        <c:lblAlgn val="ctr"/>
        <c:lblOffset val="100"/>
      </c:catAx>
      <c:valAx>
        <c:axId val="65710720"/>
        <c:scaling>
          <c:orientation val="minMax"/>
          <c:max val="0.05"/>
        </c:scaling>
        <c:axPos val="l"/>
        <c:majorGridlines>
          <c:spPr>
            <a:ln w="6350">
              <a:solidFill>
                <a:schemeClr val="bg1">
                  <a:lumMod val="50000"/>
                </a:schemeClr>
              </a:solidFill>
            </a:ln>
          </c:spPr>
        </c:majorGridlines>
        <c:numFmt formatCode="0.0%" sourceLinked="1"/>
        <c:tickLblPos val="nextTo"/>
        <c:spPr>
          <a:ln>
            <a:noFill/>
          </a:ln>
        </c:spPr>
        <c:crossAx val="65709184"/>
        <c:crosses val="autoZero"/>
        <c:crossBetween val="midCat"/>
        <c:majorUnit val="1.0000000000000005E-2"/>
      </c:valAx>
    </c:plotArea>
    <c:plotVisOnly val="1"/>
    <c:dispBlanksAs val="gap"/>
  </c:chart>
  <c:spPr>
    <a:noFill/>
    <a:ln>
      <a:noFill/>
    </a:ln>
  </c:spPr>
  <c:txPr>
    <a:bodyPr/>
    <a:lstStyle/>
    <a:p>
      <a:pPr>
        <a:defRPr sz="800">
          <a:latin typeface="Arial Narrow" pitchFamily="34" charset="0"/>
        </a:defRPr>
      </a:pPr>
      <a:endParaRPr lang="it-IT"/>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it-IT"/>
  <c:chart>
    <c:plotArea>
      <c:layout/>
      <c:barChart>
        <c:barDir val="col"/>
        <c:grouping val="clustered"/>
        <c:ser>
          <c:idx val="0"/>
          <c:order val="0"/>
          <c:tx>
            <c:strRef>
              <c:f>'traffico porti Italia 2004-2013'!$F$84</c:f>
              <c:strCache>
                <c:ptCount val="1"/>
                <c:pt idx="0">
                  <c:v>Genova</c:v>
                </c:pt>
              </c:strCache>
            </c:strRef>
          </c:tx>
          <c:cat>
            <c:numRef>
              <c:f>'traffico porti Italia 2004-2013'!$E$85:$E$98</c:f>
              <c:numCache>
                <c:formatCode>General</c:formatCode>
                <c:ptCount val="7"/>
                <c:pt idx="0">
                  <c:v>2004</c:v>
                </c:pt>
                <c:pt idx="1">
                  <c:v>2012</c:v>
                </c:pt>
                <c:pt idx="2">
                  <c:v>2013</c:v>
                </c:pt>
                <c:pt idx="3">
                  <c:v>2014</c:v>
                </c:pt>
                <c:pt idx="4">
                  <c:v>2015</c:v>
                </c:pt>
                <c:pt idx="5">
                  <c:v>2016</c:v>
                </c:pt>
                <c:pt idx="6">
                  <c:v>2017</c:v>
                </c:pt>
              </c:numCache>
            </c:numRef>
          </c:cat>
          <c:val>
            <c:numRef>
              <c:f>'traffico porti Italia 2004-2013'!$F$85:$F$98</c:f>
              <c:numCache>
                <c:formatCode>0%</c:formatCode>
                <c:ptCount val="7"/>
                <c:pt idx="0">
                  <c:v>0.24754096004369541</c:v>
                </c:pt>
                <c:pt idx="1">
                  <c:v>0.29577498753443443</c:v>
                </c:pt>
                <c:pt idx="2">
                  <c:v>0.35723288712320833</c:v>
                </c:pt>
                <c:pt idx="3">
                  <c:v>0.27909190628764824</c:v>
                </c:pt>
                <c:pt idx="4">
                  <c:v>0.26541481557042707</c:v>
                </c:pt>
                <c:pt idx="5">
                  <c:v>0.31370444990838958</c:v>
                </c:pt>
                <c:pt idx="6">
                  <c:v>0.30953154177153525</c:v>
                </c:pt>
              </c:numCache>
            </c:numRef>
          </c:val>
          <c:extLst xmlns:c16r2="http://schemas.microsoft.com/office/drawing/2015/06/chart">
            <c:ext xmlns:c16="http://schemas.microsoft.com/office/drawing/2014/chart" uri="{C3380CC4-5D6E-409C-BE32-E72D297353CC}">
              <c16:uniqueId val="{00000000-6465-45A9-8CB9-77B355AFB9D6}"/>
            </c:ext>
          </c:extLst>
        </c:ser>
        <c:ser>
          <c:idx val="1"/>
          <c:order val="1"/>
          <c:tx>
            <c:strRef>
              <c:f>'traffico porti Italia 2004-2013'!$G$84</c:f>
              <c:strCache>
                <c:ptCount val="1"/>
                <c:pt idx="0">
                  <c:v>Savona</c:v>
                </c:pt>
              </c:strCache>
            </c:strRef>
          </c:tx>
          <c:cat>
            <c:numRef>
              <c:f>'traffico porti Italia 2004-2013'!$E$85:$E$98</c:f>
              <c:numCache>
                <c:formatCode>General</c:formatCode>
                <c:ptCount val="7"/>
                <c:pt idx="0">
                  <c:v>2004</c:v>
                </c:pt>
                <c:pt idx="1">
                  <c:v>2012</c:v>
                </c:pt>
                <c:pt idx="2">
                  <c:v>2013</c:v>
                </c:pt>
                <c:pt idx="3">
                  <c:v>2014</c:v>
                </c:pt>
                <c:pt idx="4">
                  <c:v>2015</c:v>
                </c:pt>
                <c:pt idx="5">
                  <c:v>2016</c:v>
                </c:pt>
                <c:pt idx="6">
                  <c:v>2017</c:v>
                </c:pt>
              </c:numCache>
            </c:numRef>
          </c:cat>
          <c:val>
            <c:numRef>
              <c:f>'traffico porti Italia 2004-2013'!$G$85:$G$98</c:f>
              <c:numCache>
                <c:formatCode>0%</c:formatCode>
                <c:ptCount val="7"/>
                <c:pt idx="0">
                  <c:v>0.42326070534800747</c:v>
                </c:pt>
                <c:pt idx="1">
                  <c:v>0.30054529454364137</c:v>
                </c:pt>
                <c:pt idx="2">
                  <c:v>0.31945533538561766</c:v>
                </c:pt>
                <c:pt idx="3">
                  <c:v>0.34502372814083337</c:v>
                </c:pt>
                <c:pt idx="4">
                  <c:v>0.30734382734630838</c:v>
                </c:pt>
                <c:pt idx="5">
                  <c:v>0.28067286694924559</c:v>
                </c:pt>
                <c:pt idx="6">
                  <c:v>0.28546351925523311</c:v>
                </c:pt>
              </c:numCache>
            </c:numRef>
          </c:val>
          <c:extLst xmlns:c16r2="http://schemas.microsoft.com/office/drawing/2015/06/chart">
            <c:ext xmlns:c16="http://schemas.microsoft.com/office/drawing/2014/chart" uri="{C3380CC4-5D6E-409C-BE32-E72D297353CC}">
              <c16:uniqueId val="{00000001-6465-45A9-8CB9-77B355AFB9D6}"/>
            </c:ext>
          </c:extLst>
        </c:ser>
        <c:ser>
          <c:idx val="2"/>
          <c:order val="2"/>
          <c:tx>
            <c:strRef>
              <c:f>'traffico porti Italia 2004-2013'!$H$84</c:f>
              <c:strCache>
                <c:ptCount val="1"/>
                <c:pt idx="0">
                  <c:v>Livorno</c:v>
                </c:pt>
              </c:strCache>
            </c:strRef>
          </c:tx>
          <c:dLbls>
            <c:dLbl>
              <c:idx val="0"/>
              <c:layout>
                <c:manualLayout>
                  <c:x val="1.5401540154015557E-2"/>
                  <c:y val="0"/>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6465-45A9-8CB9-77B355AFB9D6}"/>
                </c:ext>
              </c:extLst>
            </c:dLbl>
            <c:dLbl>
              <c:idx val="2"/>
              <c:layout>
                <c:manualLayout>
                  <c:x val="1.320132013201338E-2"/>
                  <c:y val="-2.3622667245334478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6465-45A9-8CB9-77B355AFB9D6}"/>
                </c:ext>
              </c:extLst>
            </c:dLbl>
            <c:dLbl>
              <c:idx val="3"/>
              <c:layout>
                <c:manualLayout>
                  <c:x val="8.8008800880088767E-3"/>
                  <c:y val="1.5748031496063221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6465-45A9-8CB9-77B355AFB9D6}"/>
                </c:ext>
              </c:extLst>
            </c:dLbl>
            <c:dLbl>
              <c:idx val="4"/>
              <c:layout>
                <c:manualLayout>
                  <c:x val="1.1001100110011194E-2"/>
                  <c:y val="-7.874015748031496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6465-45A9-8CB9-77B355AFB9D6}"/>
                </c:ext>
              </c:extLst>
            </c:dLbl>
            <c:dLbl>
              <c:idx val="5"/>
              <c:layout>
                <c:manualLayout>
                  <c:x val="4.4004400440044861E-3"/>
                  <c:y val="-3.1496062992126019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6465-45A9-8CB9-77B355AFB9D6}"/>
                </c:ext>
              </c:extLst>
            </c:dLbl>
            <c:dLbl>
              <c:idx val="6"/>
              <c:layout>
                <c:manualLayout>
                  <c:x val="4.4004400440044861E-3"/>
                  <c:y val="-5.5118110236220513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6465-45A9-8CB9-77B355AFB9D6}"/>
                </c:ext>
              </c:extLst>
            </c:dLbl>
            <c:spPr>
              <a:noFill/>
              <a:ln>
                <a:noFill/>
              </a:ln>
              <a:effectLst/>
            </c:spPr>
            <c:showVal val="1"/>
            <c:extLst xmlns:c16r2="http://schemas.microsoft.com/office/drawing/2015/06/chart">
              <c:ext xmlns:c15="http://schemas.microsoft.com/office/drawing/2012/chart" uri="{CE6537A1-D6FC-4f65-9D91-7224C49458BB}">
                <c15:showLeaderLines val="0"/>
              </c:ext>
            </c:extLst>
          </c:dLbls>
          <c:cat>
            <c:numRef>
              <c:f>'traffico porti Italia 2004-2013'!$E$85:$E$98</c:f>
              <c:numCache>
                <c:formatCode>General</c:formatCode>
                <c:ptCount val="7"/>
                <c:pt idx="0">
                  <c:v>2004</c:v>
                </c:pt>
                <c:pt idx="1">
                  <c:v>2012</c:v>
                </c:pt>
                <c:pt idx="2">
                  <c:v>2013</c:v>
                </c:pt>
                <c:pt idx="3">
                  <c:v>2014</c:v>
                </c:pt>
                <c:pt idx="4">
                  <c:v>2015</c:v>
                </c:pt>
                <c:pt idx="5">
                  <c:v>2016</c:v>
                </c:pt>
                <c:pt idx="6">
                  <c:v>2017</c:v>
                </c:pt>
              </c:numCache>
            </c:numRef>
          </c:cat>
          <c:val>
            <c:numRef>
              <c:f>'traffico porti Italia 2004-2013'!$H$85:$H$98</c:f>
              <c:numCache>
                <c:formatCode>0%</c:formatCode>
                <c:ptCount val="7"/>
                <c:pt idx="0">
                  <c:v>0.30933437034363953</c:v>
                </c:pt>
                <c:pt idx="1">
                  <c:v>0.38504109186532437</c:v>
                </c:pt>
                <c:pt idx="2">
                  <c:v>0.25055851392262424</c:v>
                </c:pt>
                <c:pt idx="3">
                  <c:v>0.21212107871010216</c:v>
                </c:pt>
                <c:pt idx="4">
                  <c:v>0.21839389408903132</c:v>
                </c:pt>
                <c:pt idx="5">
                  <c:v>0.24912598463558386</c:v>
                </c:pt>
                <c:pt idx="6">
                  <c:v>0.23586201997239756</c:v>
                </c:pt>
              </c:numCache>
            </c:numRef>
          </c:val>
          <c:extLst xmlns:c16r2="http://schemas.microsoft.com/office/drawing/2015/06/chart">
            <c:ext xmlns:c16="http://schemas.microsoft.com/office/drawing/2014/chart" uri="{C3380CC4-5D6E-409C-BE32-E72D297353CC}">
              <c16:uniqueId val="{00000008-6465-45A9-8CB9-77B355AFB9D6}"/>
            </c:ext>
          </c:extLst>
        </c:ser>
        <c:ser>
          <c:idx val="3"/>
          <c:order val="3"/>
          <c:tx>
            <c:strRef>
              <c:f>'traffico porti Italia 2004-2013'!$I$84</c:f>
              <c:strCache>
                <c:ptCount val="1"/>
                <c:pt idx="0">
                  <c:v>La Spezia</c:v>
                </c:pt>
              </c:strCache>
            </c:strRef>
          </c:tx>
          <c:spPr>
            <a:solidFill>
              <a:srgbClr val="FFC000"/>
            </a:solidFill>
          </c:spPr>
          <c:cat>
            <c:numRef>
              <c:f>'traffico porti Italia 2004-2013'!$E$85:$E$98</c:f>
              <c:numCache>
                <c:formatCode>General</c:formatCode>
                <c:ptCount val="7"/>
                <c:pt idx="0">
                  <c:v>2004</c:v>
                </c:pt>
                <c:pt idx="1">
                  <c:v>2012</c:v>
                </c:pt>
                <c:pt idx="2">
                  <c:v>2013</c:v>
                </c:pt>
                <c:pt idx="3">
                  <c:v>2014</c:v>
                </c:pt>
                <c:pt idx="4">
                  <c:v>2015</c:v>
                </c:pt>
                <c:pt idx="5">
                  <c:v>2016</c:v>
                </c:pt>
                <c:pt idx="6">
                  <c:v>2017</c:v>
                </c:pt>
              </c:numCache>
            </c:numRef>
          </c:cat>
          <c:val>
            <c:numRef>
              <c:f>'traffico porti Italia 2004-2013'!$I$85:$I$98</c:f>
              <c:numCache>
                <c:formatCode>0%</c:formatCode>
                <c:ptCount val="7"/>
                <c:pt idx="0">
                  <c:v>1.986396426466798E-2</c:v>
                </c:pt>
                <c:pt idx="1">
                  <c:v>1.8638626056605566E-2</c:v>
                </c:pt>
                <c:pt idx="2">
                  <c:v>7.2753263568562918E-2</c:v>
                </c:pt>
                <c:pt idx="3">
                  <c:v>0.16376328686142522</c:v>
                </c:pt>
                <c:pt idx="4">
                  <c:v>0.20884746299424384</c:v>
                </c:pt>
                <c:pt idx="5">
                  <c:v>0.15649669850679235</c:v>
                </c:pt>
                <c:pt idx="6">
                  <c:v>0.16914291900083889</c:v>
                </c:pt>
              </c:numCache>
            </c:numRef>
          </c:val>
          <c:extLst xmlns:c16r2="http://schemas.microsoft.com/office/drawing/2015/06/chart">
            <c:ext xmlns:c16="http://schemas.microsoft.com/office/drawing/2014/chart" uri="{C3380CC4-5D6E-409C-BE32-E72D297353CC}">
              <c16:uniqueId val="{00000009-6465-45A9-8CB9-77B355AFB9D6}"/>
            </c:ext>
          </c:extLst>
        </c:ser>
        <c:axId val="65332352"/>
        <c:axId val="65333888"/>
      </c:barChart>
      <c:catAx>
        <c:axId val="65332352"/>
        <c:scaling>
          <c:orientation val="minMax"/>
        </c:scaling>
        <c:axPos val="b"/>
        <c:numFmt formatCode="General" sourceLinked="1"/>
        <c:majorTickMark val="cross"/>
        <c:tickLblPos val="nextTo"/>
        <c:spPr>
          <a:ln w="6350">
            <a:solidFill>
              <a:schemeClr val="tx1"/>
            </a:solidFill>
          </a:ln>
        </c:spPr>
        <c:crossAx val="65333888"/>
        <c:crosses val="autoZero"/>
        <c:auto val="1"/>
        <c:lblAlgn val="ctr"/>
        <c:lblOffset val="100"/>
      </c:catAx>
      <c:valAx>
        <c:axId val="65333888"/>
        <c:scaling>
          <c:orientation val="minMax"/>
        </c:scaling>
        <c:axPos val="l"/>
        <c:majorGridlines>
          <c:spPr>
            <a:ln w="6350">
              <a:solidFill>
                <a:schemeClr val="bg1">
                  <a:lumMod val="50000"/>
                </a:schemeClr>
              </a:solidFill>
            </a:ln>
          </c:spPr>
        </c:majorGridlines>
        <c:numFmt formatCode="0%" sourceLinked="1"/>
        <c:tickLblPos val="nextTo"/>
        <c:spPr>
          <a:ln>
            <a:noFill/>
          </a:ln>
        </c:spPr>
        <c:crossAx val="65332352"/>
        <c:crosses val="autoZero"/>
        <c:crossBetween val="between"/>
        <c:majorUnit val="9.0000000000000024E-2"/>
      </c:valAx>
    </c:plotArea>
    <c:legend>
      <c:legendPos val="r"/>
      <c:layout>
        <c:manualLayout>
          <c:xMode val="edge"/>
          <c:yMode val="edge"/>
          <c:x val="0.88306839693818762"/>
          <c:y val="7.2359718193120579E-2"/>
          <c:w val="0.10299432083184724"/>
          <c:h val="0.49738582677165627"/>
        </c:manualLayout>
      </c:layout>
    </c:legend>
    <c:plotVisOnly val="1"/>
    <c:dispBlanksAs val="gap"/>
  </c:chart>
  <c:spPr>
    <a:noFill/>
    <a:ln>
      <a:noFill/>
    </a:ln>
  </c:spPr>
  <c:txPr>
    <a:bodyPr/>
    <a:lstStyle/>
    <a:p>
      <a:pPr>
        <a:defRPr sz="1200">
          <a:latin typeface="Arial Narrow" pitchFamily="34" charset="0"/>
        </a:defRPr>
      </a:pPr>
      <a:endParaRPr lang="it-IT"/>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it-IT"/>
  <c:chart>
    <c:plotArea>
      <c:layout>
        <c:manualLayout>
          <c:layoutTarget val="inner"/>
          <c:xMode val="edge"/>
          <c:yMode val="edge"/>
          <c:x val="0.11270450568678977"/>
          <c:y val="8.1449364284009965E-2"/>
          <c:w val="0.70330234762321353"/>
          <c:h val="0.75066753019509302"/>
        </c:manualLayout>
      </c:layout>
      <c:lineChart>
        <c:grouping val="standard"/>
        <c:ser>
          <c:idx val="0"/>
          <c:order val="0"/>
          <c:tx>
            <c:strRef>
              <c:f>'traffico porti Italia 2004-2013'!$F$67</c:f>
              <c:strCache>
                <c:ptCount val="1"/>
                <c:pt idx="0">
                  <c:v>Genova</c:v>
                </c:pt>
              </c:strCache>
            </c:strRef>
          </c:tx>
          <c:marker>
            <c:symbol val="none"/>
          </c:marker>
          <c:cat>
            <c:numRef>
              <c:f>'traffico porti Italia 2004-2013'!$E$68:$E$81</c:f>
              <c:numCache>
                <c:formatCode>General</c:formatCod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numCache>
            </c:numRef>
          </c:cat>
          <c:val>
            <c:numRef>
              <c:f>'traffico porti Italia 2004-2013'!$F$68:$F$81</c:f>
              <c:numCache>
                <c:formatCode>_-* #,##0_-;\-* #,##0_-;_-* "-"??_-;_-@_-</c:formatCode>
                <c:ptCount val="14"/>
                <c:pt idx="0">
                  <c:v>310000</c:v>
                </c:pt>
                <c:pt idx="1">
                  <c:v>372000</c:v>
                </c:pt>
                <c:pt idx="2">
                  <c:v>465000</c:v>
                </c:pt>
                <c:pt idx="3">
                  <c:v>527000</c:v>
                </c:pt>
                <c:pt idx="4">
                  <c:v>558000</c:v>
                </c:pt>
                <c:pt idx="5">
                  <c:v>682000</c:v>
                </c:pt>
                <c:pt idx="6">
                  <c:v>868000</c:v>
                </c:pt>
                <c:pt idx="7">
                  <c:v>806000</c:v>
                </c:pt>
                <c:pt idx="8">
                  <c:v>797239</c:v>
                </c:pt>
                <c:pt idx="9">
                  <c:v>1050085</c:v>
                </c:pt>
                <c:pt idx="10">
                  <c:v>824109</c:v>
                </c:pt>
                <c:pt idx="11">
                  <c:v>848227</c:v>
                </c:pt>
                <c:pt idx="12">
                  <c:v>1017368</c:v>
                </c:pt>
                <c:pt idx="13" formatCode="General">
                  <c:v>915000</c:v>
                </c:pt>
              </c:numCache>
            </c:numRef>
          </c:val>
          <c:extLst xmlns:c16r2="http://schemas.microsoft.com/office/drawing/2015/06/chart">
            <c:ext xmlns:c16="http://schemas.microsoft.com/office/drawing/2014/chart" uri="{C3380CC4-5D6E-409C-BE32-E72D297353CC}">
              <c16:uniqueId val="{00000000-B8E1-4567-B909-9EFD64CE8F84}"/>
            </c:ext>
          </c:extLst>
        </c:ser>
        <c:ser>
          <c:idx val="1"/>
          <c:order val="1"/>
          <c:tx>
            <c:strRef>
              <c:f>'traffico porti Italia 2004-2013'!$G$67</c:f>
              <c:strCache>
                <c:ptCount val="1"/>
                <c:pt idx="0">
                  <c:v>Savona</c:v>
                </c:pt>
              </c:strCache>
            </c:strRef>
          </c:tx>
          <c:spPr>
            <a:ln>
              <a:solidFill>
                <a:srgbClr val="92D050"/>
              </a:solidFill>
            </a:ln>
          </c:spPr>
          <c:marker>
            <c:symbol val="none"/>
          </c:marker>
          <c:cat>
            <c:numRef>
              <c:f>'traffico porti Italia 2004-2013'!$E$68:$E$81</c:f>
              <c:numCache>
                <c:formatCode>General</c:formatCod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numCache>
            </c:numRef>
          </c:cat>
          <c:val>
            <c:numRef>
              <c:f>'traffico porti Italia 2004-2013'!$G$68:$G$81</c:f>
              <c:numCache>
                <c:formatCode>_-* #,##0_-;\-* #,##0_-;_-* "-"??_-;_-@_-</c:formatCode>
                <c:ptCount val="14"/>
                <c:pt idx="0">
                  <c:v>530057</c:v>
                </c:pt>
                <c:pt idx="1">
                  <c:v>636068.4</c:v>
                </c:pt>
                <c:pt idx="2">
                  <c:v>583062.70000000007</c:v>
                </c:pt>
                <c:pt idx="3">
                  <c:v>742079.7999999891</c:v>
                </c:pt>
                <c:pt idx="4">
                  <c:v>795085.5</c:v>
                </c:pt>
                <c:pt idx="5">
                  <c:v>689074.1</c:v>
                </c:pt>
                <c:pt idx="6">
                  <c:v>795085.5</c:v>
                </c:pt>
                <c:pt idx="7">
                  <c:v>954102.6</c:v>
                </c:pt>
                <c:pt idx="8">
                  <c:v>810097</c:v>
                </c:pt>
                <c:pt idx="9">
                  <c:v>939038</c:v>
                </c:pt>
                <c:pt idx="10">
                  <c:v>1018794</c:v>
                </c:pt>
                <c:pt idx="11">
                  <c:v>982226</c:v>
                </c:pt>
                <c:pt idx="12">
                  <c:v>910244</c:v>
                </c:pt>
                <c:pt idx="13" formatCode="General">
                  <c:v>843853</c:v>
                </c:pt>
              </c:numCache>
            </c:numRef>
          </c:val>
          <c:extLst xmlns:c16r2="http://schemas.microsoft.com/office/drawing/2015/06/chart">
            <c:ext xmlns:c16="http://schemas.microsoft.com/office/drawing/2014/chart" uri="{C3380CC4-5D6E-409C-BE32-E72D297353CC}">
              <c16:uniqueId val="{00000001-B8E1-4567-B909-9EFD64CE8F84}"/>
            </c:ext>
          </c:extLst>
        </c:ser>
        <c:ser>
          <c:idx val="2"/>
          <c:order val="2"/>
          <c:tx>
            <c:strRef>
              <c:f>'traffico porti Italia 2004-2013'!$H$67</c:f>
              <c:strCache>
                <c:ptCount val="1"/>
                <c:pt idx="0">
                  <c:v>Livorno</c:v>
                </c:pt>
              </c:strCache>
            </c:strRef>
          </c:tx>
          <c:spPr>
            <a:ln w="31750">
              <a:solidFill>
                <a:srgbClr val="C00000"/>
              </a:solidFill>
            </a:ln>
          </c:spPr>
          <c:marker>
            <c:symbol val="none"/>
          </c:marker>
          <c:cat>
            <c:numRef>
              <c:f>'traffico porti Italia 2004-2013'!$E$68:$E$81</c:f>
              <c:numCache>
                <c:formatCode>General</c:formatCod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numCache>
            </c:numRef>
          </c:cat>
          <c:val>
            <c:numRef>
              <c:f>'traffico porti Italia 2004-2013'!$H$68:$H$81</c:f>
              <c:numCache>
                <c:formatCode>_-* #,##0_-;\-* #,##0_-;_-* "-"??_-;_-@_-</c:formatCode>
                <c:ptCount val="14"/>
                <c:pt idx="0">
                  <c:v>387385</c:v>
                </c:pt>
                <c:pt idx="1">
                  <c:v>464862</c:v>
                </c:pt>
                <c:pt idx="2">
                  <c:v>619816</c:v>
                </c:pt>
                <c:pt idx="3">
                  <c:v>697293</c:v>
                </c:pt>
                <c:pt idx="4">
                  <c:v>852247.00000000012</c:v>
                </c:pt>
                <c:pt idx="5">
                  <c:v>813508.5</c:v>
                </c:pt>
                <c:pt idx="6">
                  <c:v>813508.5</c:v>
                </c:pt>
                <c:pt idx="7">
                  <c:v>968462.5</c:v>
                </c:pt>
                <c:pt idx="8">
                  <c:v>1037849</c:v>
                </c:pt>
                <c:pt idx="9">
                  <c:v>736516</c:v>
                </c:pt>
                <c:pt idx="10">
                  <c:v>626356</c:v>
                </c:pt>
                <c:pt idx="11">
                  <c:v>697955</c:v>
                </c:pt>
                <c:pt idx="12">
                  <c:v>807935</c:v>
                </c:pt>
                <c:pt idx="13" formatCode="General">
                  <c:v>697227</c:v>
                </c:pt>
              </c:numCache>
            </c:numRef>
          </c:val>
          <c:extLst xmlns:c16r2="http://schemas.microsoft.com/office/drawing/2015/06/chart">
            <c:ext xmlns:c16="http://schemas.microsoft.com/office/drawing/2014/chart" uri="{C3380CC4-5D6E-409C-BE32-E72D297353CC}">
              <c16:uniqueId val="{00000002-B8E1-4567-B909-9EFD64CE8F84}"/>
            </c:ext>
          </c:extLst>
        </c:ser>
        <c:ser>
          <c:idx val="3"/>
          <c:order val="3"/>
          <c:tx>
            <c:strRef>
              <c:f>'traffico porti Italia 2004-2013'!$I$67</c:f>
              <c:strCache>
                <c:ptCount val="1"/>
                <c:pt idx="0">
                  <c:v>La Spezia</c:v>
                </c:pt>
              </c:strCache>
            </c:strRef>
          </c:tx>
          <c:spPr>
            <a:ln>
              <a:solidFill>
                <a:srgbClr val="FFC000"/>
              </a:solidFill>
            </a:ln>
          </c:spPr>
          <c:marker>
            <c:symbol val="none"/>
          </c:marker>
          <c:cat>
            <c:numRef>
              <c:f>'traffico porti Italia 2004-2013'!$E$68:$E$81</c:f>
              <c:numCache>
                <c:formatCode>General</c:formatCod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numCache>
            </c:numRef>
          </c:cat>
          <c:val>
            <c:numRef>
              <c:f>'traffico porti Italia 2004-2013'!$I$68:$I$81</c:f>
              <c:numCache>
                <c:formatCode>_-* #,##0_-;\-* #,##0_-;_-* "-"??_-;_-@_-</c:formatCode>
                <c:ptCount val="14"/>
                <c:pt idx="0">
                  <c:v>24876</c:v>
                </c:pt>
                <c:pt idx="1">
                  <c:v>34826.400000000001</c:v>
                </c:pt>
                <c:pt idx="2">
                  <c:v>62190</c:v>
                </c:pt>
                <c:pt idx="3">
                  <c:v>79603.200000000012</c:v>
                </c:pt>
                <c:pt idx="4">
                  <c:v>49752</c:v>
                </c:pt>
                <c:pt idx="5">
                  <c:v>29851.199999999892</c:v>
                </c:pt>
                <c:pt idx="6">
                  <c:v>44776.800000000003</c:v>
                </c:pt>
                <c:pt idx="7">
                  <c:v>89553.600000000006</c:v>
                </c:pt>
                <c:pt idx="8">
                  <c:v>50239</c:v>
                </c:pt>
                <c:pt idx="9">
                  <c:v>213858</c:v>
                </c:pt>
                <c:pt idx="10" formatCode="General">
                  <c:v>483564</c:v>
                </c:pt>
                <c:pt idx="11" formatCode="General">
                  <c:v>667446</c:v>
                </c:pt>
                <c:pt idx="12" formatCode="General">
                  <c:v>507531</c:v>
                </c:pt>
                <c:pt idx="13" formatCode="General">
                  <c:v>500000</c:v>
                </c:pt>
              </c:numCache>
            </c:numRef>
          </c:val>
          <c:extLst xmlns:c16r2="http://schemas.microsoft.com/office/drawing/2015/06/chart">
            <c:ext xmlns:c16="http://schemas.microsoft.com/office/drawing/2014/chart" uri="{C3380CC4-5D6E-409C-BE32-E72D297353CC}">
              <c16:uniqueId val="{00000003-B8E1-4567-B909-9EFD64CE8F84}"/>
            </c:ext>
          </c:extLst>
        </c:ser>
        <c:marker val="1"/>
        <c:axId val="66115456"/>
        <c:axId val="66116992"/>
      </c:lineChart>
      <c:catAx>
        <c:axId val="66115456"/>
        <c:scaling>
          <c:orientation val="minMax"/>
        </c:scaling>
        <c:axPos val="b"/>
        <c:numFmt formatCode="General" sourceLinked="1"/>
        <c:majorTickMark val="cross"/>
        <c:tickLblPos val="nextTo"/>
        <c:spPr>
          <a:ln w="6350">
            <a:solidFill>
              <a:schemeClr val="tx1"/>
            </a:solidFill>
          </a:ln>
        </c:spPr>
        <c:txPr>
          <a:bodyPr/>
          <a:lstStyle/>
          <a:p>
            <a:pPr>
              <a:defRPr sz="1200"/>
            </a:pPr>
            <a:endParaRPr lang="it-IT"/>
          </a:p>
        </c:txPr>
        <c:crossAx val="66116992"/>
        <c:crosses val="autoZero"/>
        <c:auto val="1"/>
        <c:lblAlgn val="ctr"/>
        <c:lblOffset val="100"/>
      </c:catAx>
      <c:valAx>
        <c:axId val="66116992"/>
        <c:scaling>
          <c:orientation val="minMax"/>
        </c:scaling>
        <c:axPos val="l"/>
        <c:majorGridlines>
          <c:spPr>
            <a:ln w="6350">
              <a:solidFill>
                <a:schemeClr val="bg1">
                  <a:lumMod val="50000"/>
                </a:schemeClr>
              </a:solidFill>
            </a:ln>
          </c:spPr>
        </c:majorGridlines>
        <c:numFmt formatCode="#,##0" sourceLinked="0"/>
        <c:tickLblPos val="nextTo"/>
        <c:spPr>
          <a:ln>
            <a:noFill/>
          </a:ln>
        </c:spPr>
        <c:txPr>
          <a:bodyPr/>
          <a:lstStyle/>
          <a:p>
            <a:pPr>
              <a:defRPr sz="1200"/>
            </a:pPr>
            <a:endParaRPr lang="it-IT"/>
          </a:p>
        </c:txPr>
        <c:crossAx val="66115456"/>
        <c:crosses val="autoZero"/>
        <c:crossBetween val="midCat"/>
      </c:valAx>
    </c:plotArea>
    <c:legend>
      <c:legendPos val="r"/>
      <c:layout>
        <c:manualLayout>
          <c:xMode val="edge"/>
          <c:yMode val="edge"/>
          <c:x val="0.82596055701370663"/>
          <c:y val="0.19306568160461418"/>
          <c:w val="0.1601505540974045"/>
          <c:h val="0.47120702504779494"/>
        </c:manualLayout>
      </c:layout>
      <c:txPr>
        <a:bodyPr/>
        <a:lstStyle/>
        <a:p>
          <a:pPr>
            <a:defRPr sz="1200"/>
          </a:pPr>
          <a:endParaRPr lang="it-IT"/>
        </a:p>
      </c:txPr>
    </c:legend>
    <c:plotVisOnly val="1"/>
    <c:dispBlanksAs val="gap"/>
  </c:chart>
  <c:spPr>
    <a:noFill/>
    <a:ln>
      <a:noFill/>
    </a:ln>
  </c:spPr>
  <c:txPr>
    <a:bodyPr/>
    <a:lstStyle/>
    <a:p>
      <a:pPr>
        <a:defRPr sz="800">
          <a:latin typeface="Arial Narrow" pitchFamily="34" charset="0"/>
        </a:defRPr>
      </a:pPr>
      <a:endParaRPr lang="it-IT"/>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it-IT"/>
  <c:chart>
    <c:autoTitleDeleted val="1"/>
    <c:plotArea>
      <c:layout>
        <c:manualLayout>
          <c:layoutTarget val="inner"/>
          <c:xMode val="edge"/>
          <c:yMode val="edge"/>
          <c:x val="0.32479971734302482"/>
          <c:y val="0.14032088401401185"/>
          <c:w val="0.35296486977589686"/>
          <c:h val="0.71417016452709969"/>
        </c:manualLayout>
      </c:layout>
      <c:pieChart>
        <c:varyColors val="1"/>
        <c:ser>
          <c:idx val="0"/>
          <c:order val="0"/>
          <c:tx>
            <c:strRef>
              <c:f>Risultati_2!$D$336</c:f>
              <c:strCache>
                <c:ptCount val="1"/>
                <c:pt idx="0">
                  <c:v>Totale complessivo</c:v>
                </c:pt>
              </c:strCache>
            </c:strRef>
          </c:tx>
          <c:explosion val="25"/>
          <c:dPt>
            <c:idx val="2"/>
            <c:spPr>
              <a:solidFill>
                <a:srgbClr val="FFC000"/>
              </a:solidFill>
            </c:spPr>
            <c:extLst xmlns:c16r2="http://schemas.microsoft.com/office/drawing/2015/06/chart">
              <c:ext xmlns:c16="http://schemas.microsoft.com/office/drawing/2014/chart" uri="{C3380CC4-5D6E-409C-BE32-E72D297353CC}">
                <c16:uniqueId val="{00000001-C31B-4F0F-A0D8-758646E21D44}"/>
              </c:ext>
            </c:extLst>
          </c:dPt>
          <c:dPt>
            <c:idx val="4"/>
            <c:spPr>
              <a:solidFill>
                <a:schemeClr val="accent5">
                  <a:lumMod val="40000"/>
                  <a:lumOff val="60000"/>
                </a:schemeClr>
              </a:solidFill>
            </c:spPr>
            <c:extLst xmlns:c16r2="http://schemas.microsoft.com/office/drawing/2015/06/chart">
              <c:ext xmlns:c16="http://schemas.microsoft.com/office/drawing/2014/chart" uri="{C3380CC4-5D6E-409C-BE32-E72D297353CC}">
                <c16:uniqueId val="{00000003-C31B-4F0F-A0D8-758646E21D44}"/>
              </c:ext>
            </c:extLst>
          </c:dPt>
          <c:dPt>
            <c:idx val="7"/>
            <c:spPr>
              <a:solidFill>
                <a:schemeClr val="accent2">
                  <a:lumMod val="40000"/>
                  <a:lumOff val="60000"/>
                </a:schemeClr>
              </a:solidFill>
            </c:spPr>
            <c:extLst xmlns:c16r2="http://schemas.microsoft.com/office/drawing/2015/06/chart">
              <c:ext xmlns:c16="http://schemas.microsoft.com/office/drawing/2014/chart" uri="{C3380CC4-5D6E-409C-BE32-E72D297353CC}">
                <c16:uniqueId val="{00000005-C31B-4F0F-A0D8-758646E21D44}"/>
              </c:ext>
            </c:extLst>
          </c:dPt>
          <c:dLbls>
            <c:dLbl>
              <c:idx val="0"/>
              <c:layout>
                <c:manualLayout>
                  <c:x val="-2.5688638762359772E-2"/>
                  <c:y val="-8.8197276566718025E-2"/>
                </c:manualLayout>
              </c:layout>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C31B-4F0F-A0D8-758646E21D44}"/>
                </c:ext>
              </c:extLst>
            </c:dLbl>
            <c:dLbl>
              <c:idx val="1"/>
              <c:layout>
                <c:manualLayout>
                  <c:x val="6.316711337629162E-2"/>
                  <c:y val="-6.9160728280746639E-2"/>
                </c:manualLayout>
              </c:layout>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C31B-4F0F-A0D8-758646E21D44}"/>
                </c:ext>
              </c:extLst>
            </c:dLbl>
            <c:dLbl>
              <c:idx val="2"/>
              <c:layout>
                <c:manualLayout>
                  <c:x val="2.5641025641025858E-3"/>
                  <c:y val="3.1128404669260701E-2"/>
                </c:manualLayout>
              </c:layout>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C31B-4F0F-A0D8-758646E21D44}"/>
                </c:ext>
              </c:extLst>
            </c:dLbl>
            <c:dLbl>
              <c:idx val="3"/>
              <c:layout>
                <c:manualLayout>
                  <c:x val="5.1784697533607441E-2"/>
                  <c:y val="8.3009079118028545E-2"/>
                </c:manualLayout>
              </c:layout>
              <c:tx>
                <c:rich>
                  <a:bodyPr/>
                  <a:lstStyle/>
                  <a:p>
                    <a:r>
                      <a:rPr lang="en-US" sz="1200">
                        <a:latin typeface="Arial Narrow" pitchFamily="34" charset="0"/>
                      </a:rPr>
                      <a:t>M</a:t>
                    </a:r>
                    <a:r>
                      <a:rPr lang="en-US" sz="1000"/>
                      <a:t>usei e siti </a:t>
                    </a:r>
                  </a:p>
                  <a:p>
                    <a:r>
                      <a:rPr lang="en-US" sz="1000"/>
                      <a:t>culturali
6%</a:t>
                    </a:r>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C31B-4F0F-A0D8-758646E21D44}"/>
                </c:ext>
              </c:extLst>
            </c:dLbl>
            <c:dLbl>
              <c:idx val="8"/>
              <c:layout>
                <c:manualLayout>
                  <c:x val="-7.4956949227863584E-2"/>
                  <c:y val="0"/>
                </c:manualLayout>
              </c:layout>
              <c:dLblPos val="bestFit"/>
              <c:showCatName val="1"/>
              <c:showPercent val="1"/>
            </c:dLbl>
            <c:spPr>
              <a:noFill/>
              <a:ln>
                <a:noFill/>
              </a:ln>
              <a:effectLst/>
            </c:spPr>
            <c:txPr>
              <a:bodyPr/>
              <a:lstStyle/>
              <a:p>
                <a:pPr>
                  <a:defRPr sz="1200"/>
                </a:pPr>
                <a:endParaRPr lang="it-IT"/>
              </a:p>
            </c:txPr>
            <c:dLblPos val="outEnd"/>
            <c:showCatName val="1"/>
            <c:showPercent val="1"/>
            <c:extLst xmlns:c16r2="http://schemas.microsoft.com/office/drawing/2015/06/chart">
              <c:ext xmlns:c15="http://schemas.microsoft.com/office/drawing/2012/chart" uri="{CE6537A1-D6FC-4f65-9D91-7224C49458BB}"/>
            </c:extLst>
          </c:dLbls>
          <c:cat>
            <c:strRef>
              <c:f>Risultati_2!$C$337:$C$345</c:f>
              <c:strCache>
                <c:ptCount val="9"/>
                <c:pt idx="0">
                  <c:v>Acquario</c:v>
                </c:pt>
                <c:pt idx="1">
                  <c:v>Santuario Montenero  </c:v>
                </c:pt>
                <c:pt idx="2">
                  <c:v>Fossi Medicei </c:v>
                </c:pt>
                <c:pt idx="3">
                  <c:v>Musei e siticulturali</c:v>
                </c:pt>
                <c:pt idx="4">
                  <c:v>Altro</c:v>
                </c:pt>
                <c:pt idx="5">
                  <c:v>Seafront</c:v>
                </c:pt>
                <c:pt idx="6">
                  <c:v>Fortezza vecchia </c:v>
                </c:pt>
                <c:pt idx="7">
                  <c:v>Quartiere Venezia </c:v>
                </c:pt>
                <c:pt idx="8">
                  <c:v>Mercato coperto</c:v>
                </c:pt>
              </c:strCache>
            </c:strRef>
          </c:cat>
          <c:val>
            <c:numRef>
              <c:f>Risultati_2!$D$337:$D$345</c:f>
              <c:numCache>
                <c:formatCode>_(* #,##0.00_);_(* \(#,##0.00\);_(* "-"??_);_(@_)</c:formatCode>
                <c:ptCount val="9"/>
                <c:pt idx="0">
                  <c:v>6631.8290358800414</c:v>
                </c:pt>
                <c:pt idx="1">
                  <c:v>11597.963658244984</c:v>
                </c:pt>
                <c:pt idx="2">
                  <c:v>18163.619012374817</c:v>
                </c:pt>
                <c:pt idx="3">
                  <c:v>28346.609851928217</c:v>
                </c:pt>
                <c:pt idx="4">
                  <c:v>60866.522693010986</c:v>
                </c:pt>
                <c:pt idx="5">
                  <c:v>71941.030789373399</c:v>
                </c:pt>
                <c:pt idx="6">
                  <c:v>75776.850498924687</c:v>
                </c:pt>
                <c:pt idx="7">
                  <c:v>107339.01276108234</c:v>
                </c:pt>
                <c:pt idx="8">
                  <c:v>113641.6197150026</c:v>
                </c:pt>
              </c:numCache>
            </c:numRef>
          </c:val>
          <c:extLst xmlns:c16r2="http://schemas.microsoft.com/office/drawing/2015/06/chart">
            <c:ext xmlns:c16="http://schemas.microsoft.com/office/drawing/2014/chart" uri="{C3380CC4-5D6E-409C-BE32-E72D297353CC}">
              <c16:uniqueId val="{00000009-C31B-4F0F-A0D8-758646E21D44}"/>
            </c:ext>
          </c:extLst>
        </c:ser>
        <c:firstSliceAng val="50"/>
      </c:pieChart>
    </c:plotArea>
    <c:plotVisOnly val="1"/>
    <c:dispBlanksAs val="zero"/>
  </c:chart>
  <c:spPr>
    <a:ln w="0">
      <a:solidFill>
        <a:schemeClr val="bg1"/>
      </a:solidFill>
    </a:ln>
  </c:spPr>
  <c:txPr>
    <a:bodyPr/>
    <a:lstStyle/>
    <a:p>
      <a:pPr>
        <a:defRPr sz="800" b="0">
          <a:latin typeface="Arial Narrow" pitchFamily="34" charset="0"/>
        </a:defRPr>
      </a:pPr>
      <a:endParaRPr lang="it-IT"/>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BE6E69-4F21-4274-8227-3725551C450E}" type="datetimeFigureOut">
              <a:rPr lang="it-IT" smtClean="0"/>
              <a:pPr/>
              <a:t>18/07/2018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05240D-2B6D-4C0C-8960-8EC8DEBF57CC}"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Segnaposto note 2"/>
          <p:cNvSpPr>
            <a:spLocks noGrp="1"/>
          </p:cNvSpPr>
          <p:nvPr>
            <p:ph type="body" idx="1"/>
          </p:nvPr>
        </p:nvSpPr>
        <p:spPr>
          <a:xfrm>
            <a:off x="685362" y="4343507"/>
            <a:ext cx="5487278" cy="4115014"/>
          </a:xfrm>
          <a:prstGeom prst="rect">
            <a:avLst/>
          </a:prstGeom>
        </p:spPr>
        <p:txBody>
          <a:bodyPr>
            <a:normAutofit/>
          </a:bodyPr>
          <a:lstStyle/>
          <a:p>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10</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11</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12</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r>
              <a:rPr lang="it-IT" sz="1200" kern="1200" smtClean="0">
                <a:solidFill>
                  <a:schemeClr val="tx1"/>
                </a:solidFill>
                <a:latin typeface="+mn-lt"/>
                <a:ea typeface="+mn-ea"/>
                <a:cs typeface="+mn-cs"/>
              </a:rPr>
              <a:t>A scegliere le crociere di lusso ( a 5 stelle o 4 stelle plus) in misura superiore di quasi il 50% rispetto alla media sono soprattutto le nazionalità anglosassoni extraeuropee, provenienti dal Nord America e dall’Oceania (valore = 1,48), e gli africani e medio orientali (valore = 1,48). A seguire gli asiatici (+29% rispetto alla media) e i centro e sud americani (+22%). Viceversa gli Europei continentali e del Nord viaggiano preferibilmente su crociere a 4 stelle, mentre gli europei di lingua neolatina, italiani spagnoli e francesi, viaggiano preferibilmente in crociere più economiche.</a:t>
            </a:r>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13</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r>
              <a:rPr lang="it-IT" sz="1200" kern="1200" smtClean="0">
                <a:solidFill>
                  <a:schemeClr val="tx1"/>
                </a:solidFill>
                <a:latin typeface="+mn-lt"/>
                <a:ea typeface="+mn-ea"/>
                <a:cs typeface="+mn-cs"/>
              </a:rPr>
              <a:t>Emerge la spiccata prevalenza di over 60 in uno dei mercati fondamentali, quello degli anglosassoni non europei, in particolare i nordamericani. Si tratta di un profilo di turista particolarmente abbiente che, come vedremo, viaggia di preferenza in coppia o in gruppo in crociere di lusso, richiede standard elevati di servizi, e mostra una propensione più elevata della media alla spesa. Interessante è anche la caratterizzazione di Spagnoli e italiani per quanto riguarda le fasce di età mediane fatto connesso, come vedremo, alla propensione a viaggiare con la famiglia o in coppia, mentre meno sviluppato sembra il mercato delle crociere per le classi di età più avanzate.</a:t>
            </a:r>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14</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15</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r>
              <a:rPr lang="it-IT" sz="1200" kern="1200" smtClean="0">
                <a:solidFill>
                  <a:schemeClr val="tx1"/>
                </a:solidFill>
                <a:latin typeface="+mn-lt"/>
                <a:ea typeface="+mn-ea"/>
                <a:cs typeface="+mn-cs"/>
              </a:rPr>
              <a:t>I repeaters sono in media uno su quattro e si concentrano in particolare tra gli europei che viaggiano in crociere a 5 stelle o di fascia economica particolarmente bassa. Sono più frequenti tra gli europei dell'est e tra inglesi irlandesi, e spagnoli. Tra i repeaters che viaggiano in crociere di profilo qualitativo più basso emergono anche gli asiatici (37%), mentre tra coloro che viaggiano in crociere di lusso emergono su tutti i francesi (67%). </a:t>
            </a:r>
            <a:endParaRPr lang="it-IT" sz="1200" kern="1200">
              <a:solidFill>
                <a:schemeClr val="tx1"/>
              </a:solidFill>
              <a:latin typeface="+mn-lt"/>
              <a:ea typeface="+mn-ea"/>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16</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17</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18</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19</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2</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20</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21</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22</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23</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24</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25</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Segnaposto note 2"/>
          <p:cNvSpPr>
            <a:spLocks noGrp="1"/>
          </p:cNvSpPr>
          <p:nvPr>
            <p:ph type="body" idx="1"/>
          </p:nvPr>
        </p:nvSpPr>
        <p:spPr>
          <a:xfrm>
            <a:off x="685362" y="4343507"/>
            <a:ext cx="5487278" cy="4115014"/>
          </a:xfrm>
          <a:prstGeom prst="rect">
            <a:avLst/>
          </a:prstGeom>
        </p:spPr>
        <p:txBody>
          <a:bodyPr>
            <a:normAutofit/>
          </a:bodyPr>
          <a:lstStyle/>
          <a:p>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3</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r>
              <a:rPr lang="it-IT" smtClean="0"/>
              <a:t>La permanenza media è di 2.5 giorni contro i 3.5 medi regionali e in diminuzione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4</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5</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6</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7</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8</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5453" y="8688271"/>
            <a:ext cx="2972547" cy="455730"/>
          </a:xfrm>
          <a:prstGeom prst="rect">
            <a:avLst/>
          </a:prstGeom>
          <a:noFill/>
          <a:ln w="9525">
            <a:noFill/>
            <a:miter lim="800000"/>
            <a:headEnd/>
            <a:tailEnd/>
          </a:ln>
        </p:spPr>
        <p:txBody>
          <a:bodyPr lIns="91614" tIns="45807" rIns="91614" bIns="45807" anchor="b"/>
          <a:lstStyle/>
          <a:p>
            <a:pPr algn="r" defTabSz="915988"/>
            <a:fld id="{353E34B8-7F46-4361-BB32-8E687B14AE37}" type="slidenum">
              <a:rPr lang="it-IT" sz="1200"/>
              <a:pPr algn="r" defTabSz="915988"/>
              <a:t>9</a:t>
            </a:fld>
            <a:endParaRPr lang="it-IT" sz="1200"/>
          </a:p>
        </p:txBody>
      </p:sp>
      <p:sp>
        <p:nvSpPr>
          <p:cNvPr id="144387" name="Rectangle 2"/>
          <p:cNvSpPr>
            <a:spLocks noGrp="1" noRot="1" noChangeAspect="1" noChangeArrowheads="1" noTextEdit="1"/>
          </p:cNvSpPr>
          <p:nvPr>
            <p:ph type="sldImg"/>
          </p:nvPr>
        </p:nvSpPr>
        <p:spPr>
          <a:xfrm>
            <a:off x="1143000" y="685800"/>
            <a:ext cx="4572000" cy="3429000"/>
          </a:xfrm>
          <a:prstGeom prst="rect">
            <a:avLst/>
          </a:prstGeom>
          <a:solidFill>
            <a:srgbClr val="FFFFFF"/>
          </a:solidFill>
          <a:ln/>
        </p:spPr>
      </p:sp>
      <p:sp>
        <p:nvSpPr>
          <p:cNvPr id="144388" name="Rectangle 3"/>
          <p:cNvSpPr>
            <a:spLocks noGrp="1" noChangeArrowheads="1"/>
          </p:cNvSpPr>
          <p:nvPr>
            <p:ph type="body" idx="1"/>
          </p:nvPr>
        </p:nvSpPr>
        <p:spPr>
          <a:xfrm>
            <a:off x="685480" y="4344135"/>
            <a:ext cx="5487041" cy="4114800"/>
          </a:xfrm>
          <a:prstGeom prst="rect">
            <a:avLst/>
          </a:prstGeom>
          <a:solidFill>
            <a:srgbClr val="FFFFFF"/>
          </a:solidFill>
          <a:ln>
            <a:solidFill>
              <a:srgbClr val="000000"/>
            </a:solidFill>
          </a:ln>
        </p:spPr>
        <p:txBody>
          <a:bodyPr/>
          <a:lstStyle/>
          <a:p>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1B899EA-3565-41B4-9D34-07A235EBB991}" type="datetimeFigureOut">
              <a:rPr lang="it-IT" smtClean="0"/>
              <a:pPr/>
              <a:t>18/07/2018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5A62F15-708B-457A-837D-1C0F4F9D0288}"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1B899EA-3565-41B4-9D34-07A235EBB991}" type="datetimeFigureOut">
              <a:rPr lang="it-IT" smtClean="0"/>
              <a:pPr/>
              <a:t>18/07/2018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5A62F15-708B-457A-837D-1C0F4F9D028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1B899EA-3565-41B4-9D34-07A235EBB991}" type="datetimeFigureOut">
              <a:rPr lang="it-IT" smtClean="0"/>
              <a:pPr/>
              <a:t>18/07/2018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5A62F15-708B-457A-837D-1C0F4F9D0288}"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Diapositiva titolo">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4" name="Rectangle 4"/>
          <p:cNvSpPr>
            <a:spLocks noGrp="1" noChangeArrowheads="1"/>
          </p:cNvSpPr>
          <p:nvPr>
            <p:ph type="ctrTitle" sz="quarter"/>
          </p:nvPr>
        </p:nvSpPr>
        <p:spPr bwMode="auto">
          <a:xfrm>
            <a:off x="685800" y="2514600"/>
            <a:ext cx="7772400" cy="11430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l">
              <a:defRPr sz="3600">
                <a:latin typeface="Verdana" charset="0"/>
              </a:defRPr>
            </a:lvl1pPr>
          </a:lstStyle>
          <a:p>
            <a:r>
              <a:rPr lang="it-IT" smtClean="0"/>
              <a:t>Fare clic per modificare lo stile del titolo</a:t>
            </a:r>
            <a:endParaRPr lang="it-IT"/>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6E196FB2-5534-4793-B288-10A4C5E9AC61}" type="datetimeFigureOut">
              <a:rPr lang="it-IT" smtClean="0"/>
              <a:pPr/>
              <a:t>18/07/2018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19BCD45-20A4-40DA-9104-391C29586FDF}" type="slidenum">
              <a:rPr lang="it-IT" smtClean="0"/>
              <a:pPr/>
              <a:t>‹N›</a:t>
            </a:fld>
            <a:endParaRPr lang="it-IT"/>
          </a:p>
        </p:txBody>
      </p:sp>
      <p:sp>
        <p:nvSpPr>
          <p:cNvPr id="6" name="Rettangolo 5"/>
          <p:cNvSpPr/>
          <p:nvPr userDrawn="1"/>
        </p:nvSpPr>
        <p:spPr>
          <a:xfrm>
            <a:off x="870857" y="798285"/>
            <a:ext cx="8273143" cy="72000"/>
          </a:xfrm>
          <a:prstGeom prst="rect">
            <a:avLst/>
          </a:prstGeom>
          <a:solidFill>
            <a:srgbClr val="960064"/>
          </a:solidFill>
          <a:ln>
            <a:solidFill>
              <a:srgbClr val="9600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1B899EA-3565-41B4-9D34-07A235EBB991}" type="datetimeFigureOut">
              <a:rPr lang="it-IT" smtClean="0"/>
              <a:pPr/>
              <a:t>18/07/2018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5A62F15-708B-457A-837D-1C0F4F9D028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1B899EA-3565-41B4-9D34-07A235EBB991}" type="datetimeFigureOut">
              <a:rPr lang="it-IT" smtClean="0"/>
              <a:pPr/>
              <a:t>18/07/2018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5A62F15-708B-457A-837D-1C0F4F9D0288}"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1B899EA-3565-41B4-9D34-07A235EBB991}" type="datetimeFigureOut">
              <a:rPr lang="it-IT" smtClean="0"/>
              <a:pPr/>
              <a:t>18/07/2018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5A62F15-708B-457A-837D-1C0F4F9D028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1B899EA-3565-41B4-9D34-07A235EBB991}" type="datetimeFigureOut">
              <a:rPr lang="it-IT" smtClean="0"/>
              <a:pPr/>
              <a:t>18/07/2018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5A62F15-708B-457A-837D-1C0F4F9D0288}"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1B899EA-3565-41B4-9D34-07A235EBB991}" type="datetimeFigureOut">
              <a:rPr lang="it-IT" smtClean="0"/>
              <a:pPr/>
              <a:t>18/07/2018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5A62F15-708B-457A-837D-1C0F4F9D028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1B899EA-3565-41B4-9D34-07A235EBB991}" type="datetimeFigureOut">
              <a:rPr lang="it-IT" smtClean="0"/>
              <a:pPr/>
              <a:t>18/07/2018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5A62F15-708B-457A-837D-1C0F4F9D028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1B899EA-3565-41B4-9D34-07A235EBB991}" type="datetimeFigureOut">
              <a:rPr lang="it-IT" smtClean="0"/>
              <a:pPr/>
              <a:t>18/07/2018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5A62F15-708B-457A-837D-1C0F4F9D028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1B899EA-3565-41B4-9D34-07A235EBB991}" type="datetimeFigureOut">
              <a:rPr lang="it-IT" smtClean="0"/>
              <a:pPr/>
              <a:t>18/07/2018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5A62F15-708B-457A-837D-1C0F4F9D028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B899EA-3565-41B4-9D34-07A235EBB991}" type="datetimeFigureOut">
              <a:rPr lang="it-IT" smtClean="0"/>
              <a:pPr/>
              <a:t>18/07/2018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62F15-708B-457A-837D-1C0F4F9D028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chart" Target="../charts/chart9.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chart" Target="../charts/chart10.xml"/></Relationships>
</file>

<file path=ppt/slides/_rels/slide2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chart" Target="../charts/chart6.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chart" Target="../charts/chart8.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3866"/>
          <p:cNvSpPr txBox="1">
            <a:spLocks noChangeArrowheads="1"/>
          </p:cNvSpPr>
          <p:nvPr/>
        </p:nvSpPr>
        <p:spPr bwMode="auto">
          <a:xfrm>
            <a:off x="1219200" y="2877740"/>
            <a:ext cx="6629400" cy="441325"/>
          </a:xfrm>
          <a:prstGeom prst="rect">
            <a:avLst/>
          </a:prstGeom>
          <a:noFill/>
          <a:ln w="9525">
            <a:noFill/>
            <a:miter lim="800000"/>
            <a:headEnd/>
            <a:tailEnd/>
          </a:ln>
        </p:spPr>
        <p:txBody>
          <a:bodyPr lIns="87279" tIns="43639" rIns="87279" bIns="43639">
            <a:spAutoFit/>
          </a:bodyPr>
          <a:lstStyle/>
          <a:p>
            <a:pPr eaLnBrk="1" hangingPunct="1"/>
            <a:endParaRPr lang="en-GB">
              <a:latin typeface="Times New Roman" pitchFamily="18" charset="0"/>
            </a:endParaRPr>
          </a:p>
        </p:txBody>
      </p:sp>
      <p:sp>
        <p:nvSpPr>
          <p:cNvPr id="5917" name="Text Box 3869"/>
          <p:cNvSpPr txBox="1">
            <a:spLocks noChangeArrowheads="1"/>
          </p:cNvSpPr>
          <p:nvPr/>
        </p:nvSpPr>
        <p:spPr bwMode="auto">
          <a:xfrm>
            <a:off x="1" y="2204864"/>
            <a:ext cx="9144000" cy="1196126"/>
          </a:xfrm>
          <a:prstGeom prst="rect">
            <a:avLst/>
          </a:prstGeom>
          <a:noFill/>
          <a:ln w="9525">
            <a:noFill/>
            <a:miter lim="800000"/>
            <a:headEnd/>
            <a:tailEnd/>
          </a:ln>
          <a:effectLst/>
        </p:spPr>
        <p:txBody>
          <a:bodyPr wrap="square" lIns="0" tIns="43639" rIns="0" bIns="43639">
            <a:spAutoFit/>
          </a:bodyPr>
          <a:lstStyle/>
          <a:p>
            <a:pPr algn="ctr">
              <a:defRPr/>
            </a:pPr>
            <a:r>
              <a:rPr lang="it-IT" sz="3600" b="1" smtClean="0">
                <a:solidFill>
                  <a:srgbClr val="BD0D51"/>
                </a:solidFill>
                <a:effectLst>
                  <a:outerShdw blurRad="38100" dist="38100" dir="2700000" algn="tl">
                    <a:srgbClr val="C0C0C0"/>
                  </a:outerShdw>
                </a:effectLst>
                <a:latin typeface="+mj-lt"/>
                <a:cs typeface="Times New Roman" pitchFamily="18" charset="0"/>
              </a:rPr>
              <a:t>Il crocierismo a Livorno </a:t>
            </a:r>
          </a:p>
          <a:p>
            <a:pPr algn="ctr">
              <a:defRPr/>
            </a:pPr>
            <a:r>
              <a:rPr lang="it-IT" sz="3600" b="1" smtClean="0">
                <a:solidFill>
                  <a:srgbClr val="BD0D51"/>
                </a:solidFill>
                <a:effectLst>
                  <a:outerShdw blurRad="38100" dist="38100" dir="2700000" algn="tl">
                    <a:srgbClr val="C0C0C0"/>
                  </a:outerShdw>
                </a:effectLst>
                <a:latin typeface="+mj-lt"/>
                <a:cs typeface="Times New Roman" pitchFamily="18" charset="0"/>
              </a:rPr>
              <a:t>e il suo impatto economico sulla Toscana</a:t>
            </a:r>
          </a:p>
        </p:txBody>
      </p:sp>
      <p:sp>
        <p:nvSpPr>
          <p:cNvPr id="5918" name="Text Box 3870"/>
          <p:cNvSpPr txBox="1">
            <a:spLocks noChangeArrowheads="1"/>
          </p:cNvSpPr>
          <p:nvPr/>
        </p:nvSpPr>
        <p:spPr bwMode="auto">
          <a:xfrm>
            <a:off x="0" y="5013176"/>
            <a:ext cx="9143999" cy="549795"/>
          </a:xfrm>
          <a:prstGeom prst="rect">
            <a:avLst/>
          </a:prstGeom>
          <a:noFill/>
          <a:ln w="9525">
            <a:noFill/>
            <a:miter lim="800000"/>
            <a:headEnd/>
            <a:tailEnd/>
          </a:ln>
          <a:effectLst/>
        </p:spPr>
        <p:txBody>
          <a:bodyPr wrap="square" lIns="0" tIns="43639" rIns="0" bIns="43639">
            <a:spAutoFit/>
          </a:bodyPr>
          <a:lstStyle/>
          <a:p>
            <a:pPr algn="ctr" eaLnBrk="1" hangingPunct="1">
              <a:spcBef>
                <a:spcPct val="50000"/>
              </a:spcBef>
              <a:defRPr/>
            </a:pPr>
            <a:r>
              <a:rPr lang="it-IT" sz="3000" b="1" smtClean="0">
                <a:solidFill>
                  <a:srgbClr val="452747"/>
                </a:solidFill>
                <a:effectLst>
                  <a:outerShdw blurRad="38100" dist="38100" dir="2700000" algn="tl">
                    <a:srgbClr val="C0C0C0"/>
                  </a:outerShdw>
                </a:effectLst>
                <a:latin typeface="+mj-lt"/>
                <a:cs typeface="Times New Roman" pitchFamily="18" charset="0"/>
              </a:rPr>
              <a:t>Livorno, 19 luglio 2018</a:t>
            </a:r>
            <a:endParaRPr lang="it-IT" sz="3000">
              <a:solidFill>
                <a:schemeClr val="tx2"/>
              </a:solidFill>
              <a:effectLst>
                <a:outerShdw blurRad="38100" dist="38100" dir="2700000" algn="tl">
                  <a:srgbClr val="C0C0C0"/>
                </a:outerShdw>
              </a:effectLst>
              <a:latin typeface="+mj-lt"/>
            </a:endParaRPr>
          </a:p>
        </p:txBody>
      </p:sp>
      <p:sp>
        <p:nvSpPr>
          <p:cNvPr id="5919" name="Text Box 3871"/>
          <p:cNvSpPr txBox="1">
            <a:spLocks noChangeArrowheads="1"/>
          </p:cNvSpPr>
          <p:nvPr/>
        </p:nvSpPr>
        <p:spPr bwMode="auto">
          <a:xfrm>
            <a:off x="0" y="4149080"/>
            <a:ext cx="9144000" cy="580573"/>
          </a:xfrm>
          <a:prstGeom prst="rect">
            <a:avLst/>
          </a:prstGeom>
          <a:noFill/>
          <a:ln w="9525">
            <a:noFill/>
            <a:miter lim="800000"/>
            <a:headEnd/>
            <a:tailEnd/>
          </a:ln>
          <a:effectLst/>
        </p:spPr>
        <p:txBody>
          <a:bodyPr wrap="square" lIns="0" tIns="43639" rIns="0" bIns="43639">
            <a:spAutoFit/>
          </a:bodyPr>
          <a:lstStyle/>
          <a:p>
            <a:pPr algn="ctr" eaLnBrk="1" hangingPunct="1">
              <a:spcBef>
                <a:spcPct val="50000"/>
              </a:spcBef>
              <a:defRPr/>
            </a:pPr>
            <a:r>
              <a:rPr lang="it-IT" sz="3200" b="1" smtClean="0">
                <a:solidFill>
                  <a:srgbClr val="452747"/>
                </a:solidFill>
                <a:effectLst>
                  <a:outerShdw blurRad="38100" dist="38100" dir="2700000" algn="tl">
                    <a:srgbClr val="C0C0C0"/>
                  </a:outerShdw>
                </a:effectLst>
                <a:latin typeface="+mj-lt"/>
                <a:cs typeface="Times New Roman" pitchFamily="18" charset="0"/>
              </a:rPr>
              <a:t>Enrico  Conti</a:t>
            </a:r>
            <a:endParaRPr lang="it-IT" sz="3200">
              <a:effectLst>
                <a:outerShdw blurRad="38100" dist="38100" dir="2700000" algn="tl">
                  <a:srgbClr val="C0C0C0"/>
                </a:outerShdw>
              </a:effectLst>
              <a:latin typeface="+mj-lt"/>
            </a:endParaRPr>
          </a:p>
        </p:txBody>
      </p:sp>
      <p:pic>
        <p:nvPicPr>
          <p:cNvPr id="7" name="Immagine 6" descr="Logo Qadro.jpg"/>
          <p:cNvPicPr>
            <a:picLocks noChangeAspect="1"/>
          </p:cNvPicPr>
          <p:nvPr/>
        </p:nvPicPr>
        <p:blipFill>
          <a:blip r:embed="rId3" cstate="print"/>
          <a:stretch>
            <a:fillRect/>
          </a:stretch>
        </p:blipFill>
        <p:spPr>
          <a:xfrm>
            <a:off x="323528" y="5517232"/>
            <a:ext cx="980728" cy="980728"/>
          </a:xfrm>
          <a:prstGeom prst="rect">
            <a:avLst/>
          </a:prstGeom>
        </p:spPr>
      </p:pic>
      <p:pic>
        <p:nvPicPr>
          <p:cNvPr id="10" name="Immagine 9" descr="logo-regione-toscana.jpg"/>
          <p:cNvPicPr>
            <a:picLocks noChangeAspect="1"/>
          </p:cNvPicPr>
          <p:nvPr/>
        </p:nvPicPr>
        <p:blipFill>
          <a:blip r:embed="rId4" cstate="print"/>
          <a:stretch>
            <a:fillRect/>
          </a:stretch>
        </p:blipFill>
        <p:spPr>
          <a:xfrm>
            <a:off x="288032" y="476672"/>
            <a:ext cx="971600" cy="1607809"/>
          </a:xfrm>
          <a:prstGeom prst="rect">
            <a:avLst/>
          </a:prstGeom>
        </p:spPr>
      </p:pic>
      <p:pic>
        <p:nvPicPr>
          <p:cNvPr id="11" name="Immagine 10" descr="TPTindex.png"/>
          <p:cNvPicPr>
            <a:picLocks noChangeAspect="1"/>
          </p:cNvPicPr>
          <p:nvPr/>
        </p:nvPicPr>
        <p:blipFill>
          <a:blip r:embed="rId5" cstate="print"/>
          <a:stretch>
            <a:fillRect/>
          </a:stretch>
        </p:blipFill>
        <p:spPr>
          <a:xfrm>
            <a:off x="2483768" y="476672"/>
            <a:ext cx="1979712" cy="574449"/>
          </a:xfrm>
          <a:prstGeom prst="rect">
            <a:avLst/>
          </a:prstGeom>
        </p:spPr>
      </p:pic>
      <p:pic>
        <p:nvPicPr>
          <p:cNvPr id="13" name="Immagine 12" descr="Porto-di-Livorno-2000.png"/>
          <p:cNvPicPr>
            <a:picLocks noChangeAspect="1"/>
          </p:cNvPicPr>
          <p:nvPr/>
        </p:nvPicPr>
        <p:blipFill>
          <a:blip r:embed="rId6" cstate="print"/>
          <a:stretch>
            <a:fillRect/>
          </a:stretch>
        </p:blipFill>
        <p:spPr>
          <a:xfrm>
            <a:off x="7308304" y="5616624"/>
            <a:ext cx="1336570" cy="76470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t>Le proposte di </a:t>
            </a:r>
            <a:r>
              <a:rPr lang="it-IT" sz="2400" b="1" smtClean="0"/>
              <a:t>azione elaborate dal Focus Group tra gli stakeholders</a:t>
            </a:r>
            <a:endParaRPr lang="it-IT" sz="2400" b="1" smtClean="0">
              <a:latin typeface="+mj-lt"/>
            </a:endParaRPr>
          </a:p>
          <a:p>
            <a:endParaRPr lang="it-IT"/>
          </a:p>
        </p:txBody>
      </p:sp>
      <p:grpSp>
        <p:nvGrpSpPr>
          <p:cNvPr id="2" name="Gruppo 8"/>
          <p:cNvGrpSpPr/>
          <p:nvPr/>
        </p:nvGrpSpPr>
        <p:grpSpPr>
          <a:xfrm>
            <a:off x="7491814" y="6318000"/>
            <a:ext cx="1652186" cy="54000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21" name="CasellaDiTesto 20"/>
          <p:cNvSpPr txBox="1"/>
          <p:nvPr/>
        </p:nvSpPr>
        <p:spPr>
          <a:xfrm>
            <a:off x="395536" y="980728"/>
            <a:ext cx="7992888" cy="6093976"/>
          </a:xfrm>
          <a:prstGeom prst="rect">
            <a:avLst/>
          </a:prstGeom>
          <a:noFill/>
        </p:spPr>
        <p:txBody>
          <a:bodyPr wrap="square" rtlCol="0">
            <a:spAutoFit/>
          </a:bodyPr>
          <a:lstStyle/>
          <a:p>
            <a:pPr marL="342900" lvl="0" indent="-342900">
              <a:buAutoNum type="arabicPeriod"/>
            </a:pPr>
            <a:r>
              <a:rPr lang="it-IT" sz="1300" b="1" smtClean="0"/>
              <a:t>Fare sistema</a:t>
            </a:r>
            <a:r>
              <a:rPr lang="it-IT" sz="1300" smtClean="0"/>
              <a:t>. Emerge la necessità di creare una cabina di regia stabile che elabori e persegua una coerente strategia di  sviluppo della destinazione</a:t>
            </a:r>
          </a:p>
          <a:p>
            <a:pPr marL="342900" lvl="0" indent="-342900">
              <a:buAutoNum type="arabicPeriod"/>
            </a:pPr>
            <a:r>
              <a:rPr lang="it-IT" sz="1300" b="1" smtClean="0"/>
              <a:t>Aumentare l’integrazione porto-città e riqualificare gli spazi urbani ad elevato potenziale turistico</a:t>
            </a:r>
            <a:r>
              <a:rPr lang="it-IT" sz="1300" smtClean="0"/>
              <a:t>. </a:t>
            </a:r>
          </a:p>
          <a:p>
            <a:pPr marL="800100" lvl="1" indent="-342900">
              <a:buFont typeface="Arial" pitchFamily="34" charset="0"/>
              <a:buChar char="•"/>
            </a:pPr>
            <a:r>
              <a:rPr lang="it-IT" sz="1300" smtClean="0"/>
              <a:t>Il water front, i fossi e il loro utilizzo, La Fortezza vecchia, attraverso l’azione coordinata tra Amministrazione comunale, Autorità portuale e Porto di Livorno 2000. </a:t>
            </a:r>
          </a:p>
          <a:p>
            <a:pPr marL="342900" lvl="0" indent="-342900">
              <a:buAutoNum type="arabicPeriod"/>
            </a:pPr>
            <a:r>
              <a:rPr lang="it-IT" sz="1300" b="1" smtClean="0"/>
              <a:t>Migliorare il decoro urbano </a:t>
            </a:r>
            <a:r>
              <a:rPr lang="it-IT" sz="1300" smtClean="0"/>
              <a:t>, anche attraverso un’opera di coinvoolgimento attivo della cittadinanza e dell’associazionismo.</a:t>
            </a:r>
          </a:p>
          <a:p>
            <a:pPr marL="342900" lvl="0" indent="-342900">
              <a:buAutoNum type="arabicPeriod"/>
            </a:pPr>
            <a:r>
              <a:rPr lang="it-IT" sz="1300" b="1" smtClean="0"/>
              <a:t>Migiorare i servizi e il comfort per il crocierista,  </a:t>
            </a:r>
            <a:r>
              <a:rPr lang="it-IT" sz="1300" smtClean="0"/>
              <a:t>azione</a:t>
            </a:r>
            <a:r>
              <a:rPr lang="it-IT" sz="1300" b="1" smtClean="0"/>
              <a:t> </a:t>
            </a:r>
            <a:r>
              <a:rPr lang="it-IT" sz="1300" smtClean="0"/>
              <a:t>in parte già prevista e realizzata nei piani di sviluppo portuale. </a:t>
            </a:r>
          </a:p>
          <a:p>
            <a:pPr marL="342900" lvl="0" indent="-342900">
              <a:buAutoNum type="arabicPeriod"/>
            </a:pPr>
            <a:r>
              <a:rPr lang="it-IT" sz="1300" b="1" smtClean="0"/>
              <a:t>Riqualificare, diversificare e comunicare l’offerta turistica</a:t>
            </a:r>
            <a:r>
              <a:rPr lang="it-IT" sz="1300" smtClean="0"/>
              <a:t> </a:t>
            </a:r>
            <a:r>
              <a:rPr lang="it-IT" sz="1300" b="1" smtClean="0"/>
              <a:t>del territorio</a:t>
            </a:r>
            <a:r>
              <a:rPr lang="it-IT" sz="1300" smtClean="0"/>
              <a:t>. </a:t>
            </a:r>
          </a:p>
          <a:p>
            <a:pPr marL="800100" lvl="1" indent="-342900">
              <a:buFont typeface="Arial" pitchFamily="34" charset="0"/>
              <a:buChar char="•"/>
            </a:pPr>
            <a:r>
              <a:rPr lang="it-IT" sz="1300" b="1" smtClean="0"/>
              <a:t>Creare il sistema dell’offerta </a:t>
            </a:r>
            <a:r>
              <a:rPr lang="it-IT" sz="1300" smtClean="0"/>
              <a:t>turistica della città e del suo territorio costiero e dare continuità al rapporto con i  Tour Operator (TO)</a:t>
            </a:r>
          </a:p>
          <a:p>
            <a:pPr marL="800100" lvl="1" indent="-342900">
              <a:buFont typeface="Arial" pitchFamily="34" charset="0"/>
              <a:buChar char="•"/>
            </a:pPr>
            <a:r>
              <a:rPr lang="it-IT" sz="1300" b="1" smtClean="0"/>
              <a:t>Porto  di Livorno 2000 </a:t>
            </a:r>
            <a:r>
              <a:rPr lang="it-IT" sz="1300" smtClean="0"/>
              <a:t>protagonista del trasferimento dell’informazione di ciò che viene proposto da parte degli operatori turistici locali. </a:t>
            </a:r>
          </a:p>
          <a:p>
            <a:pPr marL="800100" lvl="1" indent="-342900">
              <a:buFont typeface="Arial" pitchFamily="34" charset="0"/>
              <a:buChar char="•"/>
            </a:pPr>
            <a:r>
              <a:rPr lang="it-IT" sz="1300" b="1" smtClean="0"/>
              <a:t>Gli uffici di informazione </a:t>
            </a:r>
            <a:r>
              <a:rPr lang="it-IT" sz="1300" smtClean="0"/>
              <a:t>turistica devono essere (messi) in grado di veicolare una  </a:t>
            </a:r>
            <a:r>
              <a:rPr lang="it-IT" sz="1300" b="1" smtClean="0"/>
              <a:t>offerta di territorio </a:t>
            </a:r>
            <a:r>
              <a:rPr lang="it-IT" sz="1300" smtClean="0"/>
              <a:t>e di o</a:t>
            </a:r>
            <a:r>
              <a:rPr lang="it-IT" sz="1300" b="1" smtClean="0"/>
              <a:t>rientare il turista  </a:t>
            </a:r>
            <a:r>
              <a:rPr lang="it-IT" sz="1300" smtClean="0"/>
              <a:t>verso nuovi attrattori in città, anche attraverso l’uso di segnaletica  informatica e telematica.   </a:t>
            </a:r>
          </a:p>
          <a:p>
            <a:pPr marL="800100" lvl="1" indent="-342900">
              <a:buFont typeface="Arial" pitchFamily="34" charset="0"/>
              <a:buChar char="•"/>
            </a:pPr>
            <a:r>
              <a:rPr lang="it-IT" sz="1300" b="1" smtClean="0"/>
              <a:t>Livorno città dello shopping</a:t>
            </a:r>
            <a:r>
              <a:rPr lang="it-IT" sz="1300" smtClean="0"/>
              <a:t>? L’idea di fare Livorno una città dello shopping, oltre a </a:t>
            </a:r>
          </a:p>
          <a:p>
            <a:pPr marL="800100" lvl="1" indent="-342900">
              <a:buFont typeface="Arial" pitchFamily="34" charset="0"/>
              <a:buChar char="•"/>
            </a:pPr>
            <a:r>
              <a:rPr lang="it-IT" sz="1300" b="1" smtClean="0"/>
              <a:t>Apertura dei negozi </a:t>
            </a:r>
            <a:r>
              <a:rPr lang="it-IT" sz="1300" smtClean="0"/>
              <a:t>in modo più sistematico e orientato alle esigenze dei crocieristi e dei turisti</a:t>
            </a:r>
          </a:p>
          <a:p>
            <a:pPr marL="800100" lvl="1" indent="-342900">
              <a:buFont typeface="Arial" pitchFamily="34" charset="0"/>
              <a:buChar char="•"/>
            </a:pPr>
            <a:r>
              <a:rPr lang="it-IT" sz="1300" smtClean="0"/>
              <a:t>Dare continuità alla</a:t>
            </a:r>
            <a:r>
              <a:rPr lang="it-IT" sz="1300" b="1" smtClean="0"/>
              <a:t> Livorno Card </a:t>
            </a:r>
            <a:r>
              <a:rPr lang="it-IT" sz="1300" smtClean="0"/>
              <a:t>targettizzando i destinatari.</a:t>
            </a:r>
          </a:p>
          <a:p>
            <a:pPr marL="342900" indent="-342900">
              <a:buFont typeface="+mj-lt"/>
              <a:buAutoNum type="arabicPeriod"/>
            </a:pPr>
            <a:r>
              <a:rPr lang="it-IT" sz="1300" b="1" smtClean="0"/>
              <a:t>Comunicare Livorno</a:t>
            </a:r>
            <a:r>
              <a:rPr lang="it-IT" sz="1300" smtClean="0"/>
              <a:t>. Dalle guide ai social network, dai soggetti pubblici a quelli privati ai Testimonial d’ecezione</a:t>
            </a:r>
          </a:p>
          <a:p>
            <a:pPr marL="342900" indent="-342900">
              <a:buFont typeface="+mj-lt"/>
              <a:buAutoNum type="arabicPeriod"/>
            </a:pPr>
            <a:r>
              <a:rPr lang="it-IT" sz="1300" b="1" smtClean="0"/>
              <a:t>Il capitale umano</a:t>
            </a:r>
            <a:endParaRPr lang="it-IT" sz="1300" smtClean="0"/>
          </a:p>
          <a:p>
            <a:pPr marL="800100" lvl="1" indent="-342900">
              <a:buFont typeface="Arial" pitchFamily="34" charset="0"/>
              <a:buChar char="•"/>
            </a:pPr>
            <a:r>
              <a:rPr lang="it-IT" sz="1300" smtClean="0"/>
              <a:t>Manca la figura del </a:t>
            </a:r>
            <a:r>
              <a:rPr lang="it-IT" sz="1300" b="1" i="1" smtClean="0"/>
              <a:t>destination manager</a:t>
            </a:r>
            <a:r>
              <a:rPr lang="it-IT" sz="1300" smtClean="0"/>
              <a:t> da intendersi in una duplice accezione,</a:t>
            </a:r>
          </a:p>
          <a:p>
            <a:pPr marL="1257300" lvl="2" indent="-342900">
              <a:buFont typeface="Arial" pitchFamily="34" charset="0"/>
              <a:buChar char="•"/>
            </a:pPr>
            <a:r>
              <a:rPr lang="it-IT" sz="1300" smtClean="0"/>
              <a:t>pivot tra i soggetti pubblici e privati del sistema </a:t>
            </a:r>
          </a:p>
          <a:p>
            <a:pPr marL="1257300" lvl="2" indent="-342900">
              <a:buFont typeface="Arial" pitchFamily="34" charset="0"/>
              <a:buChar char="•"/>
            </a:pPr>
            <a:r>
              <a:rPr lang="it-IT" sz="1300" smtClean="0"/>
              <a:t>tecnico che implementa le strategie di sviluppo e marketing</a:t>
            </a:r>
          </a:p>
          <a:p>
            <a:pPr marL="800100" lvl="1" indent="-342900">
              <a:buFont typeface="Arial" pitchFamily="34" charset="0"/>
              <a:buChar char="•"/>
            </a:pPr>
            <a:r>
              <a:rPr lang="it-IT" sz="1300" smtClean="0"/>
              <a:t>Necessario lavorare a fondo sulle competenze degli imprenditori del turismo</a:t>
            </a:r>
          </a:p>
          <a:p>
            <a:pPr marL="800100" lvl="1" indent="-342900">
              <a:buFont typeface="Arial" pitchFamily="34" charset="0"/>
              <a:buChar char="•"/>
            </a:pPr>
            <a:endParaRPr lang="it-IT" sz="1300" smtClean="0"/>
          </a:p>
          <a:p>
            <a:pPr marL="342900" indent="-342900">
              <a:buFont typeface="+mj-lt"/>
              <a:buAutoNum type="arabicPeriod"/>
            </a:pPr>
            <a:r>
              <a:rPr lang="it-IT" sz="1300" b="1" smtClean="0"/>
              <a:t>Reperire le risorse</a:t>
            </a:r>
            <a:r>
              <a:rPr lang="it-IT" sz="1300" smtClean="0"/>
              <a:t>. Le risorse pubbliche sono insufficienti anche a causa dei tagli. </a:t>
            </a:r>
            <a:endParaRPr lang="it-IT" sz="13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t>L’indagine diretta svolta presso i crocieristi nel 2016</a:t>
            </a:r>
            <a:endParaRPr lang="it-IT" sz="2400" b="1" smtClean="0">
              <a:latin typeface="+mj-lt"/>
            </a:endParaRPr>
          </a:p>
          <a:p>
            <a:endParaRPr lang="it-IT"/>
          </a:p>
        </p:txBody>
      </p:sp>
      <p:grpSp>
        <p:nvGrpSpPr>
          <p:cNvPr id="2" name="Gruppo 8"/>
          <p:cNvGrpSpPr/>
          <p:nvPr/>
        </p:nvGrpSpPr>
        <p:grpSpPr>
          <a:xfrm>
            <a:off x="7491814" y="6318000"/>
            <a:ext cx="1652186" cy="54000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899592" y="1340768"/>
            <a:ext cx="7704856" cy="4462760"/>
          </a:xfrm>
          <a:prstGeom prst="rect">
            <a:avLst/>
          </a:prstGeom>
          <a:noFill/>
        </p:spPr>
        <p:txBody>
          <a:bodyPr wrap="square" rtlCol="0">
            <a:spAutoFit/>
          </a:bodyPr>
          <a:lstStyle/>
          <a:p>
            <a:endParaRPr lang="it-IT" sz="1400" b="1" smtClean="0"/>
          </a:p>
          <a:p>
            <a:pPr marL="342900" indent="-342900">
              <a:buFont typeface="+mj-lt"/>
              <a:buAutoNum type="arabicPeriod"/>
            </a:pPr>
            <a:r>
              <a:rPr lang="it-IT" b="1" smtClean="0"/>
              <a:t>Nel 2016 </a:t>
            </a:r>
            <a:r>
              <a:rPr lang="it-IT" smtClean="0"/>
              <a:t>sono  transitate da </a:t>
            </a:r>
            <a:r>
              <a:rPr lang="it-IT" b="1" smtClean="0"/>
              <a:t>Livorno   403 navi con 807.935 passeggeri </a:t>
            </a:r>
            <a:r>
              <a:rPr lang="it-IT" smtClean="0"/>
              <a:t>circa il 15,8% in più dell’anno precedente.</a:t>
            </a:r>
          </a:p>
          <a:p>
            <a:pPr marL="342900" indent="-342900">
              <a:buFont typeface="+mj-lt"/>
              <a:buAutoNum type="arabicPeriod"/>
            </a:pPr>
            <a:endParaRPr lang="it-IT" smtClean="0"/>
          </a:p>
          <a:p>
            <a:pPr marL="342900" indent="-342900">
              <a:buFont typeface="+mj-lt"/>
              <a:buAutoNum type="arabicPeriod"/>
            </a:pPr>
            <a:r>
              <a:rPr lang="it-IT" b="1" smtClean="0"/>
              <a:t>Il periodo rilevato dall’indagine : da luglio a ottobre del 2016 .</a:t>
            </a:r>
          </a:p>
          <a:p>
            <a:pPr marL="342900" indent="-342900">
              <a:buFont typeface="+mj-lt"/>
              <a:buAutoNum type="arabicPeriod"/>
            </a:pPr>
            <a:endParaRPr lang="it-IT" b="1" smtClean="0"/>
          </a:p>
          <a:p>
            <a:pPr marL="342900" indent="-342900">
              <a:buFont typeface="+mj-lt"/>
              <a:buAutoNum type="arabicPeriod"/>
            </a:pPr>
            <a:endParaRPr lang="it-IT" b="1" smtClean="0"/>
          </a:p>
          <a:p>
            <a:pPr marL="342900" indent="-342900">
              <a:buFont typeface="+mj-lt"/>
              <a:buAutoNum type="arabicPeriod"/>
            </a:pPr>
            <a:r>
              <a:rPr lang="it-IT" b="1" smtClean="0"/>
              <a:t>Intervistati  2.288 passeggeri  estratti casualmente  (</a:t>
            </a:r>
            <a:r>
              <a:rPr lang="it-IT" smtClean="0"/>
              <a:t>su un totale di 622.342 scesi a terra  pari al  77% del totale) sulla base di un campione prestratificato per provenienza, rating della nave e periodo dell’anno (a partire dalle informazioni relative all’anno precedente).</a:t>
            </a:r>
          </a:p>
          <a:p>
            <a:pPr marL="342900" indent="-342900">
              <a:buFont typeface="+mj-lt"/>
              <a:buAutoNum type="arabicPeriod"/>
            </a:pPr>
            <a:endParaRPr lang="it-IT" smtClean="0"/>
          </a:p>
          <a:p>
            <a:pPr marL="342900" indent="-342900">
              <a:buFont typeface="+mj-lt"/>
              <a:buAutoNum type="arabicPeriod"/>
            </a:pPr>
            <a:r>
              <a:rPr lang="it-IT" smtClean="0"/>
              <a:t>Risultati </a:t>
            </a:r>
            <a:r>
              <a:rPr lang="it-IT" b="1" smtClean="0"/>
              <a:t>statisticamente</a:t>
            </a:r>
            <a:r>
              <a:rPr lang="it-IT" smtClean="0"/>
              <a:t> </a:t>
            </a:r>
            <a:r>
              <a:rPr lang="it-IT" b="1" smtClean="0"/>
              <a:t>significativi</a:t>
            </a:r>
            <a:r>
              <a:rPr lang="it-IT" smtClean="0"/>
              <a:t> ed attendibili </a:t>
            </a:r>
            <a:r>
              <a:rPr lang="it-IT" b="1" smtClean="0"/>
              <a:t>per macro-gruppi di nazionalità e rating della nave</a:t>
            </a:r>
            <a:r>
              <a:rPr lang="it-IT" smtClean="0"/>
              <a:t>. </a:t>
            </a:r>
          </a:p>
          <a:p>
            <a:pPr marL="342900" indent="-342900">
              <a:buFont typeface="+mj-lt"/>
              <a:buAutoNum type="arabicPeriod"/>
            </a:pPr>
            <a:endParaRPr lang="it-IT" smtClean="0"/>
          </a:p>
          <a:p>
            <a:endParaRPr lang="it-IT" b="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t>Caratteristiche dei crocieristi a Livorno</a:t>
            </a:r>
            <a:endParaRPr lang="it-IT" sz="2400" b="1" smtClean="0">
              <a:latin typeface="+mj-lt"/>
            </a:endParaRPr>
          </a:p>
          <a:p>
            <a:endParaRPr lang="it-IT"/>
          </a:p>
        </p:txBody>
      </p:sp>
      <p:grpSp>
        <p:nvGrpSpPr>
          <p:cNvPr id="2" name="Gruppo 8"/>
          <p:cNvGrpSpPr/>
          <p:nvPr/>
        </p:nvGrpSpPr>
        <p:grpSpPr>
          <a:xfrm>
            <a:off x="7491814" y="0"/>
            <a:ext cx="1652186" cy="54000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395536" y="980728"/>
            <a:ext cx="8424936" cy="307777"/>
          </a:xfrm>
          <a:prstGeom prst="rect">
            <a:avLst/>
          </a:prstGeom>
          <a:noFill/>
        </p:spPr>
        <p:txBody>
          <a:bodyPr wrap="square" rtlCol="0">
            <a:spAutoFit/>
          </a:bodyPr>
          <a:lstStyle/>
          <a:p>
            <a:r>
              <a:rPr lang="it-IT" sz="1400" smtClean="0"/>
              <a:t>DISTRIBUZIONE DEI CROCIERISTI CHE SBARCANO A LIVORNO PER ORIGINE E “CATEGORIA” DELLA CROCIERA</a:t>
            </a:r>
            <a:endParaRPr lang="it-IT" sz="1400"/>
          </a:p>
        </p:txBody>
      </p:sp>
      <p:sp>
        <p:nvSpPr>
          <p:cNvPr id="21" name="CasellaDiTesto 20"/>
          <p:cNvSpPr txBox="1"/>
          <p:nvPr/>
        </p:nvSpPr>
        <p:spPr>
          <a:xfrm>
            <a:off x="395536" y="3861048"/>
            <a:ext cx="8496944" cy="307777"/>
          </a:xfrm>
          <a:prstGeom prst="rect">
            <a:avLst/>
          </a:prstGeom>
          <a:noFill/>
        </p:spPr>
        <p:txBody>
          <a:bodyPr wrap="square" rtlCol="0">
            <a:spAutoFit/>
          </a:bodyPr>
          <a:lstStyle/>
          <a:p>
            <a:r>
              <a:rPr lang="it-IT" sz="1400" smtClean="0"/>
              <a:t>% DEI CROCIERISTI  CHE SCENDONO A TERRA  PER FASCIA ECONOMICA DELLA CROCIERA ED ORIGINE</a:t>
            </a:r>
            <a:endParaRPr lang="it-IT" sz="1400"/>
          </a:p>
        </p:txBody>
      </p:sp>
      <p:graphicFrame>
        <p:nvGraphicFramePr>
          <p:cNvPr id="12" name="Tabella 11"/>
          <p:cNvGraphicFramePr>
            <a:graphicFrameLocks noGrp="1"/>
          </p:cNvGraphicFramePr>
          <p:nvPr/>
        </p:nvGraphicFramePr>
        <p:xfrm>
          <a:off x="467544" y="1268760"/>
          <a:ext cx="8496946" cy="2488680"/>
        </p:xfrm>
        <a:graphic>
          <a:graphicData uri="http://schemas.openxmlformats.org/drawingml/2006/table">
            <a:tbl>
              <a:tblPr/>
              <a:tblGrid>
                <a:gridCol w="4294436"/>
                <a:gridCol w="840502"/>
                <a:gridCol w="840502"/>
                <a:gridCol w="840502"/>
                <a:gridCol w="840502"/>
                <a:gridCol w="840502"/>
              </a:tblGrid>
              <a:tr h="207390">
                <a:tc>
                  <a:txBody>
                    <a:bodyPr/>
                    <a:lstStyle/>
                    <a:p>
                      <a:pPr algn="l" rtl="0" fontAlgn="b"/>
                      <a:r>
                        <a:rPr lang="it-IT" sz="1200" b="0" i="0" u="none" strike="noStrike">
                          <a:solidFill>
                            <a:srgbClr val="000000"/>
                          </a:solidFill>
                          <a:latin typeface="Arial Narrow" pitchFamily="34" charset="0"/>
                        </a:rPr>
                        <a:t>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 e ***+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Totale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390">
                <a:tc>
                  <a:txBody>
                    <a:bodyPr/>
                    <a:lstStyle/>
                    <a:p>
                      <a:pPr algn="l" rtl="0" fontAlgn="b"/>
                      <a:r>
                        <a:rPr lang="it-IT" sz="1200" b="0" i="0" u="none" strike="noStrike">
                          <a:solidFill>
                            <a:srgbClr val="000000"/>
                          </a:solidFill>
                          <a:latin typeface="Arial Narrow" pitchFamily="34" charset="0"/>
                        </a:rPr>
                        <a:t>Africa Medio-Oriente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0.10%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Arial Narrow" pitchFamily="34" charset="0"/>
                        </a:rPr>
                        <a:t>0.50%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072"/>
                    </a:solidFill>
                  </a:tcPr>
                </a:tc>
                <a:tc>
                  <a:txBody>
                    <a:bodyPr/>
                    <a:lstStyle/>
                    <a:p>
                      <a:pPr algn="r" rtl="0" fontAlgn="b"/>
                      <a:r>
                        <a:rPr lang="it-IT" sz="1200" b="0" i="0" u="none" strike="noStrike">
                          <a:solidFill>
                            <a:srgbClr val="000000"/>
                          </a:solidFill>
                          <a:latin typeface="Arial Narrow" pitchFamily="34" charset="0"/>
                        </a:rPr>
                        <a:t>1.50%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rtl="0" fontAlgn="b"/>
                      <a:r>
                        <a:rPr lang="it-IT" sz="1200" b="0" i="0" u="none" strike="noStrike">
                          <a:solidFill>
                            <a:srgbClr val="000000"/>
                          </a:solidFill>
                          <a:latin typeface="Arial Narrow" pitchFamily="34" charset="0"/>
                        </a:rPr>
                        <a:t>0.30%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7C6E"/>
                    </a:solidFill>
                  </a:tcPr>
                </a:tc>
                <a:tc>
                  <a:txBody>
                    <a:bodyPr/>
                    <a:lstStyle/>
                    <a:p>
                      <a:pPr algn="r" rtl="0" fontAlgn="b"/>
                      <a:r>
                        <a:rPr lang="it-IT" sz="1200" b="0" i="0" u="none" strike="noStrike">
                          <a:solidFill>
                            <a:srgbClr val="000000"/>
                          </a:solidFill>
                          <a:latin typeface="Arial Narrow" pitchFamily="34" charset="0"/>
                        </a:rPr>
                        <a:t>2.40%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r>
              <a:tr h="207390">
                <a:tc>
                  <a:txBody>
                    <a:bodyPr/>
                    <a:lstStyle/>
                    <a:p>
                      <a:pPr algn="l" rtl="0" fontAlgn="b"/>
                      <a:r>
                        <a:rPr lang="it-IT" sz="1200" b="0" i="0" u="none" strike="noStrike">
                          <a:solidFill>
                            <a:srgbClr val="000000"/>
                          </a:solidFill>
                          <a:latin typeface="Arial Narrow" pitchFamily="34" charset="0"/>
                        </a:rPr>
                        <a:t>America centro meridionale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0.30%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7C6E"/>
                    </a:solidFill>
                  </a:tcPr>
                </a:tc>
                <a:tc>
                  <a:txBody>
                    <a:bodyPr/>
                    <a:lstStyle/>
                    <a:p>
                      <a:pPr algn="r" rtl="0" fontAlgn="b"/>
                      <a:r>
                        <a:rPr lang="it-IT" sz="1200" b="0" i="0" u="none" strike="noStrike">
                          <a:solidFill>
                            <a:srgbClr val="000000"/>
                          </a:solidFill>
                          <a:latin typeface="Arial Narrow" pitchFamily="34" charset="0"/>
                        </a:rPr>
                        <a:t>0.60%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A74"/>
                    </a:solidFill>
                  </a:tcPr>
                </a:tc>
                <a:tc>
                  <a:txBody>
                    <a:bodyPr/>
                    <a:lstStyle/>
                    <a:p>
                      <a:pPr algn="r" rtl="0" fontAlgn="b"/>
                      <a:r>
                        <a:rPr lang="it-IT" sz="1200" b="0" i="0" u="none" strike="noStrike">
                          <a:solidFill>
                            <a:srgbClr val="000000"/>
                          </a:solidFill>
                          <a:latin typeface="Arial Narrow" pitchFamily="34" charset="0"/>
                        </a:rPr>
                        <a:t>0.90%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87A"/>
                    </a:solidFill>
                  </a:tcPr>
                </a:tc>
                <a:tc>
                  <a:txBody>
                    <a:bodyPr/>
                    <a:lstStyle/>
                    <a:p>
                      <a:pPr algn="r" rtl="0" fontAlgn="b"/>
                      <a:r>
                        <a:rPr lang="it-IT" sz="1200" b="0" i="0" u="none" strike="noStrike">
                          <a:solidFill>
                            <a:srgbClr val="000000"/>
                          </a:solidFill>
                          <a:latin typeface="Arial Narrow" pitchFamily="34" charset="0"/>
                        </a:rPr>
                        <a:t>0.50%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072"/>
                    </a:solidFill>
                  </a:tcPr>
                </a:tc>
                <a:tc>
                  <a:txBody>
                    <a:bodyPr/>
                    <a:lstStyle/>
                    <a:p>
                      <a:pPr algn="r" rtl="0" fontAlgn="b"/>
                      <a:r>
                        <a:rPr lang="it-IT" sz="1200" b="0" i="0" u="none" strike="noStrike">
                          <a:solidFill>
                            <a:srgbClr val="000000"/>
                          </a:solidFill>
                          <a:latin typeface="Arial Narrow" pitchFamily="34" charset="0"/>
                        </a:rPr>
                        <a:t>2.30%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r>
              <a:tr h="207390">
                <a:tc>
                  <a:txBody>
                    <a:bodyPr/>
                    <a:lstStyle/>
                    <a:p>
                      <a:pPr algn="l" rtl="0" fontAlgn="b"/>
                      <a:r>
                        <a:rPr lang="it-IT" sz="1200" b="0" i="0" u="none" strike="noStrike">
                          <a:solidFill>
                            <a:srgbClr val="000000"/>
                          </a:solidFill>
                          <a:latin typeface="Arial Narrow" pitchFamily="34" charset="0"/>
                        </a:rPr>
                        <a:t>Asia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0.30%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7C6E"/>
                    </a:solidFill>
                  </a:tcPr>
                </a:tc>
                <a:tc>
                  <a:txBody>
                    <a:bodyPr/>
                    <a:lstStyle/>
                    <a:p>
                      <a:pPr algn="r" rtl="0" fontAlgn="b"/>
                      <a:r>
                        <a:rPr lang="it-IT" sz="1200" b="0" i="0" u="none" strike="noStrike">
                          <a:solidFill>
                            <a:srgbClr val="000000"/>
                          </a:solidFill>
                          <a:latin typeface="Arial Narrow" pitchFamily="34" charset="0"/>
                        </a:rPr>
                        <a:t>0.40%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670"/>
                    </a:solidFill>
                  </a:tcPr>
                </a:tc>
                <a:tc>
                  <a:txBody>
                    <a:bodyPr/>
                    <a:lstStyle/>
                    <a:p>
                      <a:pPr algn="r" rtl="0" fontAlgn="b"/>
                      <a:r>
                        <a:rPr lang="it-IT" sz="1200" b="0" i="0" u="none" strike="noStrike">
                          <a:solidFill>
                            <a:srgbClr val="000000"/>
                          </a:solidFill>
                          <a:latin typeface="Arial Narrow" pitchFamily="34" charset="0"/>
                        </a:rPr>
                        <a:t>0.90%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87A"/>
                    </a:solidFill>
                  </a:tcPr>
                </a:tc>
                <a:tc>
                  <a:txBody>
                    <a:bodyPr/>
                    <a:lstStyle/>
                    <a:p>
                      <a:pPr algn="r" rtl="0" fontAlgn="b"/>
                      <a:r>
                        <a:rPr lang="it-IT" sz="1200" b="0" i="0" u="none" strike="noStrike">
                          <a:solidFill>
                            <a:srgbClr val="000000"/>
                          </a:solidFill>
                          <a:latin typeface="Arial Narrow" pitchFamily="34" charset="0"/>
                        </a:rPr>
                        <a:t>0.50%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072"/>
                    </a:solidFill>
                  </a:tcPr>
                </a:tc>
                <a:tc>
                  <a:txBody>
                    <a:bodyPr/>
                    <a:lstStyle/>
                    <a:p>
                      <a:pPr algn="r" rtl="0" fontAlgn="b"/>
                      <a:r>
                        <a:rPr lang="it-IT" sz="1200" b="0" i="0" u="none" strike="noStrike">
                          <a:solidFill>
                            <a:srgbClr val="000000"/>
                          </a:solidFill>
                          <a:latin typeface="Arial Narrow" pitchFamily="34" charset="0"/>
                        </a:rPr>
                        <a:t>2.10%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r>
              <a:tr h="207390">
                <a:tc>
                  <a:txBody>
                    <a:bodyPr/>
                    <a:lstStyle/>
                    <a:p>
                      <a:pPr algn="l" rtl="0" fontAlgn="b"/>
                      <a:r>
                        <a:rPr lang="it-IT" sz="1200" b="0" i="0" u="none" strike="noStrike">
                          <a:solidFill>
                            <a:srgbClr val="000000"/>
                          </a:solidFill>
                          <a:latin typeface="Arial Narrow" pitchFamily="34" charset="0"/>
                        </a:rPr>
                        <a:t>Europa continentale e del Nord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1.00%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37C"/>
                    </a:solidFill>
                  </a:tcPr>
                </a:tc>
                <a:tc>
                  <a:txBody>
                    <a:bodyPr/>
                    <a:lstStyle/>
                    <a:p>
                      <a:pPr algn="r" rtl="0" fontAlgn="b"/>
                      <a:r>
                        <a:rPr lang="it-IT" sz="1200" b="0" i="0" u="none" strike="noStrike">
                          <a:solidFill>
                            <a:srgbClr val="000000"/>
                          </a:solidFill>
                          <a:latin typeface="Arial Narrow" pitchFamily="34" charset="0"/>
                        </a:rPr>
                        <a:t>6.40%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E984"/>
                    </a:solidFill>
                  </a:tcPr>
                </a:tc>
                <a:tc>
                  <a:txBody>
                    <a:bodyPr/>
                    <a:lstStyle/>
                    <a:p>
                      <a:pPr algn="r" rtl="0" fontAlgn="b"/>
                      <a:r>
                        <a:rPr lang="it-IT" sz="1200" b="0" i="0" u="none" strike="noStrike">
                          <a:solidFill>
                            <a:srgbClr val="000000"/>
                          </a:solidFill>
                          <a:latin typeface="Arial Narrow" pitchFamily="34" charset="0"/>
                        </a:rPr>
                        <a:t>1.30%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082"/>
                    </a:solidFill>
                  </a:tcPr>
                </a:tc>
                <a:tc>
                  <a:txBody>
                    <a:bodyPr/>
                    <a:lstStyle/>
                    <a:p>
                      <a:pPr algn="r" rtl="0" fontAlgn="b"/>
                      <a:r>
                        <a:rPr lang="it-IT" sz="1200" b="0" i="0" u="none" strike="noStrike">
                          <a:solidFill>
                            <a:srgbClr val="000000"/>
                          </a:solidFill>
                          <a:latin typeface="Arial Narrow" pitchFamily="34" charset="0"/>
                        </a:rPr>
                        <a:t>1.10%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C7E"/>
                    </a:solidFill>
                  </a:tcPr>
                </a:tc>
                <a:tc>
                  <a:txBody>
                    <a:bodyPr/>
                    <a:lstStyle/>
                    <a:p>
                      <a:pPr algn="r" rtl="0" fontAlgn="b"/>
                      <a:r>
                        <a:rPr lang="it-IT" sz="1200" b="0" i="0" u="none" strike="noStrike">
                          <a:solidFill>
                            <a:srgbClr val="000000"/>
                          </a:solidFill>
                          <a:latin typeface="Arial Narrow" pitchFamily="34" charset="0"/>
                        </a:rPr>
                        <a:t>9.80%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E884"/>
                    </a:solidFill>
                  </a:tcPr>
                </a:tc>
              </a:tr>
              <a:tr h="207390">
                <a:tc>
                  <a:txBody>
                    <a:bodyPr/>
                    <a:lstStyle/>
                    <a:p>
                      <a:pPr algn="l" rtl="0" fontAlgn="b"/>
                      <a:r>
                        <a:rPr lang="it-IT" sz="1200" b="0" i="0" u="none" strike="noStrike">
                          <a:solidFill>
                            <a:srgbClr val="000000"/>
                          </a:solidFill>
                          <a:latin typeface="Arial Narrow" pitchFamily="34" charset="0"/>
                        </a:rPr>
                        <a:t>Europa dell'Est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0.80%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F78"/>
                    </a:solidFill>
                  </a:tcPr>
                </a:tc>
                <a:tc>
                  <a:txBody>
                    <a:bodyPr/>
                    <a:lstStyle/>
                    <a:p>
                      <a:pPr algn="r" rtl="0" fontAlgn="b"/>
                      <a:r>
                        <a:rPr lang="it-IT" sz="1200" b="0" i="0" u="none" strike="noStrike">
                          <a:solidFill>
                            <a:srgbClr val="000000"/>
                          </a:solidFill>
                          <a:latin typeface="Arial Narrow" pitchFamily="34" charset="0"/>
                        </a:rPr>
                        <a:t>0.40%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670"/>
                    </a:solidFill>
                  </a:tcPr>
                </a:tc>
                <a:tc>
                  <a:txBody>
                    <a:bodyPr/>
                    <a:lstStyle/>
                    <a:p>
                      <a:pPr algn="r" rtl="0" fontAlgn="b"/>
                      <a:r>
                        <a:rPr lang="it-IT" sz="1200" b="0" i="0" u="none" strike="noStrike">
                          <a:solidFill>
                            <a:srgbClr val="000000"/>
                          </a:solidFill>
                          <a:latin typeface="Arial Narrow" pitchFamily="34" charset="0"/>
                        </a:rPr>
                        <a:t>0.70%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476"/>
                    </a:solidFill>
                  </a:tcPr>
                </a:tc>
                <a:tc>
                  <a:txBody>
                    <a:bodyPr/>
                    <a:lstStyle/>
                    <a:p>
                      <a:pPr algn="r" rtl="0" fontAlgn="b"/>
                      <a:r>
                        <a:rPr lang="it-IT" sz="1200" b="0" i="0" u="none" strike="noStrike">
                          <a:solidFill>
                            <a:srgbClr val="000000"/>
                          </a:solidFill>
                          <a:latin typeface="Arial Narrow" pitchFamily="34" charset="0"/>
                        </a:rPr>
                        <a:t>0.40%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670"/>
                    </a:solidFill>
                  </a:tcPr>
                </a:tc>
                <a:tc>
                  <a:txBody>
                    <a:bodyPr/>
                    <a:lstStyle/>
                    <a:p>
                      <a:pPr algn="r" rtl="0" fontAlgn="b"/>
                      <a:r>
                        <a:rPr lang="it-IT" sz="1200" b="0" i="0" u="none" strike="noStrike">
                          <a:solidFill>
                            <a:srgbClr val="000000"/>
                          </a:solidFill>
                          <a:latin typeface="Arial Narrow" pitchFamily="34" charset="0"/>
                        </a:rPr>
                        <a:t>2.30%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r>
              <a:tr h="207390">
                <a:tc>
                  <a:txBody>
                    <a:bodyPr/>
                    <a:lstStyle/>
                    <a:p>
                      <a:pPr algn="l" rtl="0" fontAlgn="b"/>
                      <a:r>
                        <a:rPr lang="it-IT" sz="1200" b="0" i="0" u="none" strike="noStrike">
                          <a:solidFill>
                            <a:srgbClr val="000000"/>
                          </a:solidFill>
                          <a:latin typeface="Arial Narrow" pitchFamily="34" charset="0"/>
                        </a:rPr>
                        <a:t>FRANCIA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4.30%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A84"/>
                    </a:solidFill>
                  </a:tcPr>
                </a:tc>
                <a:tc>
                  <a:txBody>
                    <a:bodyPr/>
                    <a:lstStyle/>
                    <a:p>
                      <a:pPr algn="r" rtl="0" fontAlgn="b"/>
                      <a:r>
                        <a:rPr lang="it-IT" sz="1200" b="0" i="0" u="none" strike="noStrike">
                          <a:solidFill>
                            <a:srgbClr val="000000"/>
                          </a:solidFill>
                          <a:latin typeface="Arial Narrow" pitchFamily="34" charset="0"/>
                        </a:rPr>
                        <a:t>0.10%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Arial Narrow" pitchFamily="34" charset="0"/>
                        </a:rPr>
                        <a:t>0.10%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Arial Narrow" pitchFamily="34" charset="0"/>
                        </a:rPr>
                        <a:t>0.10%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Arial Narrow" pitchFamily="34" charset="0"/>
                        </a:rPr>
                        <a:t>4.60%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A84"/>
                    </a:solidFill>
                  </a:tcPr>
                </a:tc>
              </a:tr>
              <a:tr h="207390">
                <a:tc>
                  <a:txBody>
                    <a:bodyPr/>
                    <a:lstStyle/>
                    <a:p>
                      <a:pPr algn="l" rtl="0" fontAlgn="b"/>
                      <a:r>
                        <a:rPr lang="it-IT" sz="1200" b="0" i="0" u="none" strike="noStrike">
                          <a:solidFill>
                            <a:srgbClr val="000000"/>
                          </a:solidFill>
                          <a:latin typeface="Arial Narrow" pitchFamily="34" charset="0"/>
                        </a:rPr>
                        <a:t>Gran Bretagna e Irlanda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4.40%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A84"/>
                    </a:solidFill>
                  </a:tcPr>
                </a:tc>
                <a:tc>
                  <a:txBody>
                    <a:bodyPr/>
                    <a:lstStyle/>
                    <a:p>
                      <a:pPr algn="r" rtl="0" fontAlgn="b"/>
                      <a:r>
                        <a:rPr lang="it-IT" sz="1200" b="0" i="0" u="none" strike="noStrike">
                          <a:solidFill>
                            <a:srgbClr val="000000"/>
                          </a:solidFill>
                          <a:latin typeface="Arial Narrow" pitchFamily="34" charset="0"/>
                        </a:rPr>
                        <a:t>7.60%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E984"/>
                    </a:solidFill>
                  </a:tcPr>
                </a:tc>
                <a:tc>
                  <a:txBody>
                    <a:bodyPr/>
                    <a:lstStyle/>
                    <a:p>
                      <a:pPr algn="r" rtl="0" fontAlgn="b"/>
                      <a:r>
                        <a:rPr lang="it-IT" sz="1200" b="0" i="0" u="none" strike="noStrike">
                          <a:solidFill>
                            <a:srgbClr val="000000"/>
                          </a:solidFill>
                          <a:latin typeface="Arial Narrow" pitchFamily="34" charset="0"/>
                        </a:rPr>
                        <a:t>6.20%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E984"/>
                    </a:solidFill>
                  </a:tcPr>
                </a:tc>
                <a:tc>
                  <a:txBody>
                    <a:bodyPr/>
                    <a:lstStyle/>
                    <a:p>
                      <a:pPr algn="r" rtl="0" fontAlgn="b"/>
                      <a:r>
                        <a:rPr lang="it-IT" sz="1200" b="0" i="0" u="none" strike="noStrike">
                          <a:solidFill>
                            <a:srgbClr val="000000"/>
                          </a:solidFill>
                          <a:latin typeface="Arial Narrow" pitchFamily="34" charset="0"/>
                        </a:rPr>
                        <a:t>6.30%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E984"/>
                    </a:solidFill>
                  </a:tcPr>
                </a:tc>
                <a:tc>
                  <a:txBody>
                    <a:bodyPr/>
                    <a:lstStyle/>
                    <a:p>
                      <a:pPr algn="r" rtl="0" fontAlgn="b"/>
                      <a:r>
                        <a:rPr lang="it-IT" sz="1200" b="0" i="0" u="none" strike="noStrike">
                          <a:solidFill>
                            <a:srgbClr val="000000"/>
                          </a:solidFill>
                          <a:latin typeface="Arial Narrow" pitchFamily="34" charset="0"/>
                        </a:rPr>
                        <a:t>24.50%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182"/>
                    </a:solidFill>
                  </a:tcPr>
                </a:tc>
              </a:tr>
              <a:tr h="207390">
                <a:tc>
                  <a:txBody>
                    <a:bodyPr/>
                    <a:lstStyle/>
                    <a:p>
                      <a:pPr algn="l" rtl="0" fontAlgn="b"/>
                      <a:r>
                        <a:rPr lang="it-IT" sz="1200" b="0" i="0" u="none" strike="noStrike">
                          <a:solidFill>
                            <a:srgbClr val="000000"/>
                          </a:solidFill>
                          <a:latin typeface="Arial Narrow" pitchFamily="34" charset="0"/>
                        </a:rPr>
                        <a:t>ITALIA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3.20%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B84"/>
                    </a:solidFill>
                  </a:tcPr>
                </a:tc>
                <a:tc>
                  <a:txBody>
                    <a:bodyPr/>
                    <a:lstStyle/>
                    <a:p>
                      <a:pPr algn="r" rtl="0" fontAlgn="b"/>
                      <a:r>
                        <a:rPr lang="it-IT" sz="1200" b="0" i="0" u="none" strike="noStrike">
                          <a:solidFill>
                            <a:srgbClr val="000000"/>
                          </a:solidFill>
                          <a:latin typeface="Arial Narrow" pitchFamily="34" charset="0"/>
                        </a:rPr>
                        <a:t>0.10%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Arial Narrow" pitchFamily="34" charset="0"/>
                        </a:rPr>
                        <a:t>0.20%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26C"/>
                    </a:solidFill>
                  </a:tcPr>
                </a:tc>
                <a:tc>
                  <a:txBody>
                    <a:bodyPr/>
                    <a:lstStyle/>
                    <a:p>
                      <a:pPr algn="r" rtl="0" fontAlgn="b"/>
                      <a:r>
                        <a:rPr lang="it-IT" sz="1200" b="0" i="0" u="none" strike="noStrike">
                          <a:solidFill>
                            <a:srgbClr val="000000"/>
                          </a:solidFill>
                          <a:latin typeface="Arial Narrow" pitchFamily="34" charset="0"/>
                        </a:rPr>
                        <a:t>0.10%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Arial Narrow" pitchFamily="34" charset="0"/>
                        </a:rPr>
                        <a:t>3.60%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A84"/>
                    </a:solidFill>
                  </a:tcPr>
                </a:tc>
              </a:tr>
              <a:tr h="207390">
                <a:tc>
                  <a:txBody>
                    <a:bodyPr/>
                    <a:lstStyle/>
                    <a:p>
                      <a:pPr algn="l" rtl="0" fontAlgn="b"/>
                      <a:r>
                        <a:rPr lang="it-IT" sz="1200" b="0" i="0" u="none" strike="noStrike">
                          <a:solidFill>
                            <a:srgbClr val="000000"/>
                          </a:solidFill>
                          <a:latin typeface="Arial Narrow" pitchFamily="34" charset="0"/>
                        </a:rPr>
                        <a:t>Penisola Iberica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8.60%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884"/>
                    </a:solidFill>
                  </a:tcPr>
                </a:tc>
                <a:tc>
                  <a:txBody>
                    <a:bodyPr/>
                    <a:lstStyle/>
                    <a:p>
                      <a:pPr algn="r" rtl="0" fontAlgn="b"/>
                      <a:r>
                        <a:rPr lang="it-IT" sz="1200" b="0" i="0" u="none" strike="noStrike">
                          <a:solidFill>
                            <a:srgbClr val="000000"/>
                          </a:solidFill>
                          <a:latin typeface="Arial Narrow" pitchFamily="34" charset="0"/>
                        </a:rPr>
                        <a:t>0.70%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476"/>
                    </a:solidFill>
                  </a:tcPr>
                </a:tc>
                <a:tc>
                  <a:txBody>
                    <a:bodyPr/>
                    <a:lstStyle/>
                    <a:p>
                      <a:pPr algn="r" rtl="0" fontAlgn="b"/>
                      <a:r>
                        <a:rPr lang="it-IT" sz="1200" b="0" i="0" u="none" strike="noStrike">
                          <a:solidFill>
                            <a:srgbClr val="000000"/>
                          </a:solidFill>
                          <a:latin typeface="Arial Narrow" pitchFamily="34" charset="0"/>
                        </a:rPr>
                        <a:t>1.40%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rtl="0" fontAlgn="b"/>
                      <a:r>
                        <a:rPr lang="it-IT" sz="1200" b="0" i="0" u="none" strike="noStrike">
                          <a:solidFill>
                            <a:srgbClr val="000000"/>
                          </a:solidFill>
                          <a:latin typeface="Arial Narrow" pitchFamily="34" charset="0"/>
                        </a:rPr>
                        <a:t>0.30%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7C6E"/>
                    </a:solidFill>
                  </a:tcPr>
                </a:tc>
                <a:tc>
                  <a:txBody>
                    <a:bodyPr/>
                    <a:lstStyle/>
                    <a:p>
                      <a:pPr algn="r" rtl="0" fontAlgn="b"/>
                      <a:r>
                        <a:rPr lang="it-IT" sz="1200" b="0" i="0" u="none" strike="noStrike">
                          <a:solidFill>
                            <a:srgbClr val="000000"/>
                          </a:solidFill>
                          <a:latin typeface="Arial Narrow" pitchFamily="34" charset="0"/>
                        </a:rPr>
                        <a:t>11.00%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0E784"/>
                    </a:solidFill>
                  </a:tcPr>
                </a:tc>
              </a:tr>
              <a:tr h="207390">
                <a:tc>
                  <a:txBody>
                    <a:bodyPr/>
                    <a:lstStyle/>
                    <a:p>
                      <a:pPr algn="l" rtl="0" fontAlgn="b"/>
                      <a:r>
                        <a:rPr lang="it-IT" sz="1200" b="0" i="0" u="none" strike="noStrike">
                          <a:solidFill>
                            <a:srgbClr val="000000"/>
                          </a:solidFill>
                          <a:latin typeface="Arial Narrow" pitchFamily="34" charset="0"/>
                        </a:rPr>
                        <a:t>USA, CANADA, Australia, Nuova Zelanda </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0.60%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A74"/>
                    </a:solidFill>
                  </a:tcPr>
                </a:tc>
                <a:tc>
                  <a:txBody>
                    <a:bodyPr/>
                    <a:lstStyle/>
                    <a:p>
                      <a:pPr algn="r" rtl="0" fontAlgn="b"/>
                      <a:r>
                        <a:rPr lang="it-IT" sz="1200" b="0" i="0" u="none" strike="noStrike">
                          <a:solidFill>
                            <a:srgbClr val="000000"/>
                          </a:solidFill>
                          <a:latin typeface="Arial Narrow" pitchFamily="34" charset="0"/>
                        </a:rPr>
                        <a:t>8.60%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884"/>
                    </a:solidFill>
                  </a:tcPr>
                </a:tc>
                <a:tc>
                  <a:txBody>
                    <a:bodyPr/>
                    <a:lstStyle/>
                    <a:p>
                      <a:pPr algn="r" rtl="0" fontAlgn="b"/>
                      <a:r>
                        <a:rPr lang="it-IT" sz="1200" b="0" i="0" u="none" strike="noStrike">
                          <a:solidFill>
                            <a:srgbClr val="000000"/>
                          </a:solidFill>
                          <a:latin typeface="Arial Narrow" pitchFamily="34" charset="0"/>
                        </a:rPr>
                        <a:t>16.70%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583"/>
                    </a:solidFill>
                  </a:tcPr>
                </a:tc>
                <a:tc>
                  <a:txBody>
                    <a:bodyPr/>
                    <a:lstStyle/>
                    <a:p>
                      <a:pPr algn="r" rtl="0" fontAlgn="b"/>
                      <a:r>
                        <a:rPr lang="it-IT" sz="1200" b="0" i="0" u="none" strike="noStrike">
                          <a:solidFill>
                            <a:srgbClr val="000000"/>
                          </a:solidFill>
                          <a:latin typeface="Arial Narrow" pitchFamily="34" charset="0"/>
                        </a:rPr>
                        <a:t>11.50%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0E784"/>
                    </a:solidFill>
                  </a:tcPr>
                </a:tc>
                <a:tc>
                  <a:txBody>
                    <a:bodyPr/>
                    <a:lstStyle/>
                    <a:p>
                      <a:pPr algn="r" rtl="0" fontAlgn="b"/>
                      <a:r>
                        <a:rPr lang="it-IT" sz="1200" b="0" i="0" u="none" strike="noStrike">
                          <a:solidFill>
                            <a:srgbClr val="000000"/>
                          </a:solidFill>
                          <a:latin typeface="Arial Narrow" pitchFamily="34" charset="0"/>
                        </a:rPr>
                        <a:t>37.40%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B81"/>
                    </a:solidFill>
                  </a:tcPr>
                </a:tc>
              </a:tr>
              <a:tr h="207390">
                <a:tc>
                  <a:txBody>
                    <a:bodyPr/>
                    <a:lstStyle/>
                    <a:p>
                      <a:pPr algn="l" rtl="0" fontAlgn="b"/>
                      <a:r>
                        <a:rPr lang="it-IT" sz="1200" b="1" i="0" u="none" strike="noStrike">
                          <a:solidFill>
                            <a:srgbClr val="000000"/>
                          </a:solidFill>
                          <a:latin typeface="Arial Narrow" pitchFamily="34" charset="0"/>
                        </a:rPr>
                        <a:t>Totale dei crocieristi</a:t>
                      </a:r>
                      <a:r>
                        <a:rPr lang="it-IT" sz="1200" b="0" i="0" u="none" strike="noStrike">
                          <a:solidFill>
                            <a:srgbClr val="000000"/>
                          </a:solidFill>
                          <a:latin typeface="Arial Narrow" pitchFamily="34" charset="0"/>
                        </a:rPr>
                        <a:t> </a:t>
                      </a:r>
                      <a:endParaRPr lang="it-IT" sz="1200" b="1" i="0" u="none" strike="noStrike">
                        <a:solidFill>
                          <a:srgbClr val="000000"/>
                        </a:solidFill>
                        <a:latin typeface="Arial Narrow" pitchFamily="34" charset="0"/>
                      </a:endParaRP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200" b="0" i="0" u="none" strike="noStrike">
                          <a:solidFill>
                            <a:srgbClr val="000000"/>
                          </a:solidFill>
                          <a:latin typeface="Arial Narrow" pitchFamily="34" charset="0"/>
                        </a:rPr>
                        <a:t>23.60%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182"/>
                    </a:solidFill>
                  </a:tcPr>
                </a:tc>
                <a:tc>
                  <a:txBody>
                    <a:bodyPr/>
                    <a:lstStyle/>
                    <a:p>
                      <a:pPr algn="r" rtl="0" fontAlgn="b"/>
                      <a:r>
                        <a:rPr lang="it-IT" sz="1200" b="0" i="0" u="none" strike="noStrike">
                          <a:solidFill>
                            <a:srgbClr val="000000"/>
                          </a:solidFill>
                          <a:latin typeface="Arial Narrow" pitchFamily="34" charset="0"/>
                        </a:rPr>
                        <a:t>25.30%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182"/>
                    </a:solidFill>
                  </a:tcPr>
                </a:tc>
                <a:tc>
                  <a:txBody>
                    <a:bodyPr/>
                    <a:lstStyle/>
                    <a:p>
                      <a:pPr algn="r" rtl="0" fontAlgn="b"/>
                      <a:r>
                        <a:rPr lang="it-IT" sz="1200" b="0" i="0" u="none" strike="noStrike">
                          <a:solidFill>
                            <a:srgbClr val="000000"/>
                          </a:solidFill>
                          <a:latin typeface="Arial Narrow" pitchFamily="34" charset="0"/>
                        </a:rPr>
                        <a:t>29.90%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E82"/>
                    </a:solidFill>
                  </a:tcPr>
                </a:tc>
                <a:tc>
                  <a:txBody>
                    <a:bodyPr/>
                    <a:lstStyle/>
                    <a:p>
                      <a:pPr algn="r" rtl="0" fontAlgn="b"/>
                      <a:r>
                        <a:rPr lang="it-IT" sz="1200" b="0" i="0" u="none" strike="noStrike">
                          <a:solidFill>
                            <a:srgbClr val="000000"/>
                          </a:solidFill>
                          <a:latin typeface="Arial Narrow" pitchFamily="34" charset="0"/>
                        </a:rPr>
                        <a:t>21.20%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283"/>
                    </a:solidFill>
                  </a:tcPr>
                </a:tc>
                <a:tc>
                  <a:txBody>
                    <a:bodyPr/>
                    <a:lstStyle/>
                    <a:p>
                      <a:pPr algn="r" rtl="0" fontAlgn="b"/>
                      <a:r>
                        <a:rPr lang="it-IT" sz="1200" b="0" i="0" u="none" strike="noStrike">
                          <a:solidFill>
                            <a:srgbClr val="000000"/>
                          </a:solidFill>
                          <a:latin typeface="Arial Narrow" pitchFamily="34" charset="0"/>
                        </a:rPr>
                        <a:t>100.00%</a:t>
                      </a:r>
                    </a:p>
                  </a:txBody>
                  <a:tcPr marL="9427" marR="9427" marT="94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r>
            </a:tbl>
          </a:graphicData>
        </a:graphic>
      </p:graphicFrame>
      <p:graphicFrame>
        <p:nvGraphicFramePr>
          <p:cNvPr id="15" name="Tabella 14"/>
          <p:cNvGraphicFramePr>
            <a:graphicFrameLocks noGrp="1"/>
          </p:cNvGraphicFramePr>
          <p:nvPr/>
        </p:nvGraphicFramePr>
        <p:xfrm>
          <a:off x="467544" y="4221088"/>
          <a:ext cx="4893202" cy="2540430"/>
        </p:xfrm>
        <a:graphic>
          <a:graphicData uri="http://schemas.openxmlformats.org/drawingml/2006/table">
            <a:tbl>
              <a:tblPr/>
              <a:tblGrid>
                <a:gridCol w="2369092"/>
                <a:gridCol w="1054802"/>
                <a:gridCol w="886303"/>
                <a:gridCol w="583005"/>
              </a:tblGrid>
              <a:tr h="192480">
                <a:tc>
                  <a:txBody>
                    <a:bodyPr/>
                    <a:lstStyle/>
                    <a:p>
                      <a:pPr>
                        <a:lnSpc>
                          <a:spcPct val="115000"/>
                        </a:lnSpc>
                        <a:spcAft>
                          <a:spcPts val="0"/>
                        </a:spcAft>
                      </a:pPr>
                      <a:r>
                        <a:rPr lang="it-IT" sz="1200">
                          <a:solidFill>
                            <a:srgbClr val="000000"/>
                          </a:solidFill>
                          <a:latin typeface="Arial Narrow"/>
                          <a:ea typeface="Times New Roman"/>
                          <a:cs typeface="Times New Roman"/>
                        </a:rPr>
                        <a:t> </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 e 4 stelle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 e 5 stelle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Totale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80">
                <a:tc>
                  <a:txBody>
                    <a:bodyPr/>
                    <a:lstStyle/>
                    <a:p>
                      <a:pPr>
                        <a:lnSpc>
                          <a:spcPct val="115000"/>
                        </a:lnSpc>
                        <a:spcAft>
                          <a:spcPts val="0"/>
                        </a:spcAft>
                      </a:pPr>
                      <a:r>
                        <a:rPr lang="it-IT" sz="1200">
                          <a:solidFill>
                            <a:srgbClr val="000000"/>
                          </a:solidFill>
                          <a:latin typeface="Arial Narrow"/>
                          <a:ea typeface="Times New Roman"/>
                          <a:cs typeface="Times New Roman"/>
                        </a:rPr>
                        <a:t>Africa Medio-Oriente</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76%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8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C7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57C"/>
                    </a:solidFill>
                  </a:tcPr>
                </a:tc>
              </a:tr>
              <a:tr h="192480">
                <a:tc>
                  <a:txBody>
                    <a:bodyPr/>
                    <a:lstStyle/>
                    <a:p>
                      <a:pPr>
                        <a:lnSpc>
                          <a:spcPct val="115000"/>
                        </a:lnSpc>
                        <a:spcAft>
                          <a:spcPts val="0"/>
                        </a:spcAft>
                      </a:pPr>
                      <a:r>
                        <a:rPr lang="it-IT" sz="1200">
                          <a:solidFill>
                            <a:srgbClr val="000000"/>
                          </a:solidFill>
                          <a:latin typeface="Arial Narrow"/>
                          <a:ea typeface="Times New Roman"/>
                          <a:cs typeface="Times New Roman"/>
                        </a:rPr>
                        <a:t>America centro meridionale</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83%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D58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E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E784"/>
                    </a:solidFill>
                  </a:tcPr>
                </a:tc>
              </a:tr>
              <a:tr h="192480">
                <a:tc>
                  <a:txBody>
                    <a:bodyPr/>
                    <a:lstStyle/>
                    <a:p>
                      <a:pPr>
                        <a:lnSpc>
                          <a:spcPct val="115000"/>
                        </a:lnSpc>
                        <a:spcAft>
                          <a:spcPts val="0"/>
                        </a:spcAft>
                      </a:pPr>
                      <a:r>
                        <a:rPr lang="it-IT" sz="1200">
                          <a:solidFill>
                            <a:srgbClr val="000000"/>
                          </a:solidFill>
                          <a:latin typeface="Arial Narrow"/>
                          <a:ea typeface="Times New Roman"/>
                          <a:cs typeface="Times New Roman"/>
                        </a:rPr>
                        <a:t>Asia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78%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5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8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r>
              <a:tr h="192480">
                <a:tc>
                  <a:txBody>
                    <a:bodyPr/>
                    <a:lstStyle/>
                    <a:p>
                      <a:pPr>
                        <a:lnSpc>
                          <a:spcPct val="115000"/>
                        </a:lnSpc>
                        <a:spcAft>
                          <a:spcPts val="0"/>
                        </a:spcAft>
                      </a:pPr>
                      <a:r>
                        <a:rPr lang="it-IT" sz="1200">
                          <a:solidFill>
                            <a:srgbClr val="000000"/>
                          </a:solidFill>
                          <a:latin typeface="Arial Narrow"/>
                          <a:ea typeface="Times New Roman"/>
                          <a:cs typeface="Times New Roman"/>
                        </a:rPr>
                        <a:t>Europa continentale e del Nord</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81%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A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4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80%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383"/>
                    </a:solidFill>
                  </a:tcPr>
                </a:tc>
              </a:tr>
              <a:tr h="192480">
                <a:tc>
                  <a:txBody>
                    <a:bodyPr/>
                    <a:lstStyle/>
                    <a:p>
                      <a:pPr>
                        <a:lnSpc>
                          <a:spcPct val="115000"/>
                        </a:lnSpc>
                        <a:spcAft>
                          <a:spcPts val="0"/>
                        </a:spcAft>
                      </a:pPr>
                      <a:r>
                        <a:rPr lang="it-IT" sz="1200">
                          <a:solidFill>
                            <a:srgbClr val="000000"/>
                          </a:solidFill>
                          <a:latin typeface="Arial Narrow"/>
                          <a:ea typeface="Times New Roman"/>
                          <a:cs typeface="Times New Roman"/>
                        </a:rPr>
                        <a:t>Europa dell'Est</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80%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DD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07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983"/>
                    </a:solidFill>
                  </a:tcPr>
                </a:tc>
              </a:tr>
              <a:tr h="179986">
                <a:tc>
                  <a:txBody>
                    <a:bodyPr/>
                    <a:lstStyle/>
                    <a:p>
                      <a:pPr>
                        <a:lnSpc>
                          <a:spcPct val="115000"/>
                        </a:lnSpc>
                        <a:spcAft>
                          <a:spcPts val="0"/>
                        </a:spcAft>
                      </a:pPr>
                      <a:r>
                        <a:rPr lang="it-IT" sz="1200">
                          <a:solidFill>
                            <a:srgbClr val="000000"/>
                          </a:solidFill>
                          <a:latin typeface="Arial Narrow"/>
                          <a:ea typeface="Times New Roman"/>
                          <a:cs typeface="Times New Roman"/>
                        </a:rPr>
                        <a:t>FRANCIA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78%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2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A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683"/>
                    </a:solidFill>
                  </a:tcPr>
                </a:tc>
              </a:tr>
              <a:tr h="192480">
                <a:tc>
                  <a:txBody>
                    <a:bodyPr/>
                    <a:lstStyle/>
                    <a:p>
                      <a:pPr>
                        <a:lnSpc>
                          <a:spcPct val="115000"/>
                        </a:lnSpc>
                        <a:spcAft>
                          <a:spcPts val="0"/>
                        </a:spcAft>
                      </a:pPr>
                      <a:r>
                        <a:rPr lang="it-IT" sz="1200">
                          <a:solidFill>
                            <a:srgbClr val="000000"/>
                          </a:solidFill>
                          <a:latin typeface="Arial Narrow"/>
                          <a:ea typeface="Times New Roman"/>
                          <a:cs typeface="Times New Roman"/>
                        </a:rPr>
                        <a:t>Gran Bretagna e Irlanda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78%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3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36C"/>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57F"/>
                    </a:solidFill>
                  </a:tcPr>
                </a:tc>
              </a:tr>
              <a:tr h="192480">
                <a:tc>
                  <a:txBody>
                    <a:bodyPr/>
                    <a:lstStyle/>
                    <a:p>
                      <a:pPr>
                        <a:lnSpc>
                          <a:spcPct val="115000"/>
                        </a:lnSpc>
                        <a:spcAft>
                          <a:spcPts val="0"/>
                        </a:spcAft>
                      </a:pPr>
                      <a:r>
                        <a:rPr lang="it-IT" sz="1200">
                          <a:solidFill>
                            <a:srgbClr val="000000"/>
                          </a:solidFill>
                          <a:latin typeface="Arial Narrow"/>
                          <a:ea typeface="Times New Roman"/>
                          <a:cs typeface="Times New Roman"/>
                        </a:rPr>
                        <a:t>ITALIA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74%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E7E"/>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87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37F"/>
                    </a:solidFill>
                  </a:tcPr>
                </a:tc>
              </a:tr>
              <a:tr h="192480">
                <a:tc>
                  <a:txBody>
                    <a:bodyPr/>
                    <a:lstStyle/>
                    <a:p>
                      <a:pPr>
                        <a:lnSpc>
                          <a:spcPct val="115000"/>
                        </a:lnSpc>
                        <a:spcAft>
                          <a:spcPts val="0"/>
                        </a:spcAft>
                      </a:pPr>
                      <a:r>
                        <a:rPr lang="it-IT" sz="1200">
                          <a:solidFill>
                            <a:srgbClr val="000000"/>
                          </a:solidFill>
                          <a:latin typeface="Arial Narrow"/>
                          <a:ea typeface="Times New Roman"/>
                          <a:cs typeface="Times New Roman"/>
                        </a:rPr>
                        <a:t>Penisola Iberica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91%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69%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87%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D17F"/>
                    </a:solidFill>
                  </a:tcPr>
                </a:tc>
              </a:tr>
              <a:tr h="192480">
                <a:tc>
                  <a:txBody>
                    <a:bodyPr/>
                    <a:lstStyle/>
                    <a:p>
                      <a:pPr>
                        <a:lnSpc>
                          <a:spcPct val="115000"/>
                        </a:lnSpc>
                        <a:spcAft>
                          <a:spcPts val="0"/>
                        </a:spcAft>
                      </a:pPr>
                      <a:r>
                        <a:rPr lang="it-IT" sz="1200">
                          <a:solidFill>
                            <a:srgbClr val="000000"/>
                          </a:solidFill>
                          <a:latin typeface="Arial Narrow"/>
                          <a:ea typeface="Times New Roman"/>
                          <a:cs typeface="Times New Roman"/>
                        </a:rPr>
                        <a:t>USA, CANADA, Australia, Nuova Zelanda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79%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1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r>
              <a:tr h="226998">
                <a:tc>
                  <a:txBody>
                    <a:bodyPr/>
                    <a:lstStyle/>
                    <a:p>
                      <a:pPr>
                        <a:lnSpc>
                          <a:spcPct val="115000"/>
                        </a:lnSpc>
                        <a:spcAft>
                          <a:spcPts val="0"/>
                        </a:spcAft>
                      </a:pPr>
                      <a:r>
                        <a:rPr lang="it-IT" sz="1200" b="1">
                          <a:solidFill>
                            <a:srgbClr val="000000"/>
                          </a:solidFill>
                          <a:latin typeface="Arial Narrow"/>
                          <a:ea typeface="Times New Roman"/>
                          <a:cs typeface="Times New Roman"/>
                        </a:rPr>
                        <a:t>Totale dei crocieristi</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b="1">
                          <a:solidFill>
                            <a:srgbClr val="000000"/>
                          </a:solidFill>
                          <a:latin typeface="Arial Narrow"/>
                          <a:ea typeface="Times New Roman"/>
                          <a:cs typeface="Times New Roman"/>
                        </a:rPr>
                        <a:t>81%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B81"/>
                    </a:solidFill>
                  </a:tcPr>
                </a:tc>
                <a:tc>
                  <a:txBody>
                    <a:bodyPr/>
                    <a:lstStyle/>
                    <a:p>
                      <a:pPr algn="r">
                        <a:lnSpc>
                          <a:spcPct val="115000"/>
                        </a:lnSpc>
                        <a:spcAft>
                          <a:spcPts val="0"/>
                        </a:spcAft>
                      </a:pPr>
                      <a:r>
                        <a:rPr lang="it-IT" sz="1200" b="1">
                          <a:solidFill>
                            <a:srgbClr val="000000"/>
                          </a:solidFill>
                          <a:latin typeface="Arial Narrow"/>
                          <a:ea typeface="Times New Roman"/>
                          <a:cs typeface="Times New Roman"/>
                        </a:rPr>
                        <a:t>73%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27C"/>
                    </a:solidFill>
                  </a:tcPr>
                </a:tc>
                <a:tc>
                  <a:txBody>
                    <a:bodyPr/>
                    <a:lstStyle/>
                    <a:p>
                      <a:pPr algn="r">
                        <a:lnSpc>
                          <a:spcPct val="115000"/>
                        </a:lnSpc>
                        <a:spcAft>
                          <a:spcPts val="0"/>
                        </a:spcAft>
                      </a:pPr>
                      <a:r>
                        <a:rPr lang="it-IT" sz="1200" b="1">
                          <a:solidFill>
                            <a:srgbClr val="000000"/>
                          </a:solidFill>
                          <a:latin typeface="Arial Narrow"/>
                          <a:ea typeface="Times New Roman"/>
                          <a:cs typeface="Times New Roman"/>
                        </a:rPr>
                        <a:t>77%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984"/>
                    </a:solidFill>
                  </a:tcPr>
                </a:tc>
              </a:tr>
            </a:tbl>
          </a:graphicData>
        </a:graphic>
      </p:graphicFrame>
      <p:sp>
        <p:nvSpPr>
          <p:cNvPr id="16" name="CasellaDiTesto 15"/>
          <p:cNvSpPr txBox="1"/>
          <p:nvPr/>
        </p:nvSpPr>
        <p:spPr>
          <a:xfrm>
            <a:off x="5652120" y="4228053"/>
            <a:ext cx="3491880" cy="2585323"/>
          </a:xfrm>
          <a:prstGeom prst="rect">
            <a:avLst/>
          </a:prstGeom>
          <a:noFill/>
        </p:spPr>
        <p:txBody>
          <a:bodyPr wrap="square" rtlCol="0">
            <a:spAutoFit/>
          </a:bodyPr>
          <a:lstStyle/>
          <a:p>
            <a:r>
              <a:rPr lang="it-IT" smtClean="0"/>
              <a:t>Maggioranza </a:t>
            </a:r>
            <a:r>
              <a:rPr lang="it-IT" smtClean="0"/>
              <a:t>di anglosassoni , con propensionee a viaggiare in crociere di lusso come gli altri extra-europei</a:t>
            </a:r>
          </a:p>
          <a:p>
            <a:r>
              <a:rPr lang="it-IT" smtClean="0"/>
              <a:t>Europei continentali e del nord  scelgono le crociere a 4 stelle. </a:t>
            </a:r>
          </a:p>
          <a:p>
            <a:r>
              <a:rPr lang="it-IT" smtClean="0"/>
              <a:t>Francesi  Spagnoli Italiani: scelgono di preferenza crociere  più economiche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t>Caratteristiche dei crocieristi a Livorno</a:t>
            </a:r>
          </a:p>
          <a:p>
            <a:endParaRPr lang="it-IT"/>
          </a:p>
        </p:txBody>
      </p:sp>
      <p:grpSp>
        <p:nvGrpSpPr>
          <p:cNvPr id="2" name="Gruppo 8"/>
          <p:cNvGrpSpPr/>
          <p:nvPr/>
        </p:nvGrpSpPr>
        <p:grpSpPr>
          <a:xfrm>
            <a:off x="7491814" y="0"/>
            <a:ext cx="1652186" cy="54000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755576" y="980728"/>
            <a:ext cx="7416824" cy="307777"/>
          </a:xfrm>
          <a:prstGeom prst="rect">
            <a:avLst/>
          </a:prstGeom>
          <a:noFill/>
        </p:spPr>
        <p:txBody>
          <a:bodyPr wrap="square" rtlCol="0">
            <a:spAutoFit/>
          </a:bodyPr>
          <a:lstStyle/>
          <a:p>
            <a:r>
              <a:rPr lang="it-IT" sz="1400" smtClean="0"/>
              <a:t>DISTRIBUZIONE DEI CROCIERISTI SCESI A TERRA PER NAZIONALITÀ E CLASSE DI ETÀ</a:t>
            </a:r>
            <a:endParaRPr lang="it-IT" sz="1400"/>
          </a:p>
        </p:txBody>
      </p:sp>
      <p:sp>
        <p:nvSpPr>
          <p:cNvPr id="21" name="CasellaDiTesto 20"/>
          <p:cNvSpPr txBox="1"/>
          <p:nvPr/>
        </p:nvSpPr>
        <p:spPr>
          <a:xfrm>
            <a:off x="395536" y="3933056"/>
            <a:ext cx="7992888" cy="307777"/>
          </a:xfrm>
          <a:prstGeom prst="rect">
            <a:avLst/>
          </a:prstGeom>
          <a:noFill/>
        </p:spPr>
        <p:txBody>
          <a:bodyPr wrap="square" rtlCol="0">
            <a:spAutoFit/>
          </a:bodyPr>
          <a:lstStyle/>
          <a:p>
            <a:r>
              <a:rPr lang="it-IT" sz="1400" smtClean="0"/>
              <a:t>LIVORNO: QUOTA DEL MOVIMENTO PASSEGGERI NEI PORTI MEDCRUISE DEL MEDITERRANEO. 2000-2016</a:t>
            </a:r>
            <a:endParaRPr lang="it-IT" sz="1400"/>
          </a:p>
        </p:txBody>
      </p:sp>
      <p:graphicFrame>
        <p:nvGraphicFramePr>
          <p:cNvPr id="10" name="Tabella 9"/>
          <p:cNvGraphicFramePr>
            <a:graphicFrameLocks noGrp="1"/>
          </p:cNvGraphicFramePr>
          <p:nvPr/>
        </p:nvGraphicFramePr>
        <p:xfrm>
          <a:off x="755576" y="1268760"/>
          <a:ext cx="8064898" cy="2523744"/>
        </p:xfrm>
        <a:graphic>
          <a:graphicData uri="http://schemas.openxmlformats.org/drawingml/2006/table">
            <a:tbl>
              <a:tblPr/>
              <a:tblGrid>
                <a:gridCol w="2456294"/>
                <a:gridCol w="747814"/>
                <a:gridCol w="747814"/>
                <a:gridCol w="747814"/>
                <a:gridCol w="747814"/>
                <a:gridCol w="747814"/>
                <a:gridCol w="1121720"/>
                <a:gridCol w="747814"/>
              </a:tblGrid>
              <a:tr h="168019">
                <a:tc>
                  <a:txBody>
                    <a:bodyPr/>
                    <a:lstStyle/>
                    <a:p>
                      <a:pPr>
                        <a:lnSpc>
                          <a:spcPct val="115000"/>
                        </a:lnSpc>
                        <a:spcAft>
                          <a:spcPts val="0"/>
                        </a:spcAft>
                      </a:pPr>
                      <a:r>
                        <a:rPr lang="it-IT" sz="1200">
                          <a:solidFill>
                            <a:srgbClr val="000000"/>
                          </a:solidFill>
                          <a:latin typeface="Arial Narrow"/>
                          <a:ea typeface="Times New Roman"/>
                          <a:cs typeface="Times New Roman"/>
                        </a:rPr>
                        <a:t>Etichette di riga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20-30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31-40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41-50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51-60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60+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Non classificati</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 Totale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nSpc>
                          <a:spcPct val="115000"/>
                        </a:lnSpc>
                        <a:spcAft>
                          <a:spcPts val="0"/>
                        </a:spcAft>
                      </a:pPr>
                      <a:r>
                        <a:rPr lang="it-IT" sz="1200">
                          <a:solidFill>
                            <a:srgbClr val="000000"/>
                          </a:solidFill>
                          <a:latin typeface="Arial Narrow"/>
                          <a:ea typeface="Times New Roman"/>
                          <a:cs typeface="Times New Roman"/>
                        </a:rPr>
                        <a:t>Africa Medio-Oriente</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4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EA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8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D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9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nSpc>
                          <a:spcPct val="115000"/>
                        </a:lnSpc>
                        <a:spcAft>
                          <a:spcPts val="0"/>
                        </a:spcAft>
                      </a:pPr>
                      <a:r>
                        <a:rPr lang="it-IT" sz="1200">
                          <a:solidFill>
                            <a:srgbClr val="000000"/>
                          </a:solidFill>
                          <a:latin typeface="Arial Narrow"/>
                          <a:ea typeface="Times New Roman"/>
                          <a:cs typeface="Times New Roman"/>
                        </a:rPr>
                        <a:t>America centro meridionale</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6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E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576"/>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F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0E7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nSpc>
                          <a:spcPct val="115000"/>
                        </a:lnSpc>
                        <a:spcAft>
                          <a:spcPts val="0"/>
                        </a:spcAft>
                      </a:pPr>
                      <a:r>
                        <a:rPr lang="it-IT" sz="1200">
                          <a:solidFill>
                            <a:srgbClr val="000000"/>
                          </a:solidFill>
                          <a:latin typeface="Arial Narrow"/>
                          <a:ea typeface="Times New Roman"/>
                          <a:cs typeface="Times New Roman"/>
                        </a:rPr>
                        <a:t>Asia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A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676"/>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279"/>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9D78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nSpc>
                          <a:spcPct val="115000"/>
                        </a:lnSpc>
                        <a:spcAft>
                          <a:spcPts val="0"/>
                        </a:spcAft>
                      </a:pPr>
                      <a:r>
                        <a:rPr lang="it-IT" sz="1200">
                          <a:solidFill>
                            <a:srgbClr val="000000"/>
                          </a:solidFill>
                          <a:latin typeface="Arial Narrow"/>
                          <a:ea typeface="Times New Roman"/>
                          <a:cs typeface="Times New Roman"/>
                        </a:rPr>
                        <a:t>Europa continentale e del Nord</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B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27C"/>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2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E9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4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nSpc>
                          <a:spcPct val="115000"/>
                        </a:lnSpc>
                        <a:spcAft>
                          <a:spcPts val="0"/>
                        </a:spcAft>
                      </a:pPr>
                      <a:r>
                        <a:rPr lang="it-IT" sz="1200">
                          <a:solidFill>
                            <a:srgbClr val="000000"/>
                          </a:solidFill>
                          <a:latin typeface="Arial Narrow"/>
                          <a:ea typeface="Times New Roman"/>
                          <a:cs typeface="Times New Roman"/>
                        </a:rPr>
                        <a:t>Europa dell'Est</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5C87D"/>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F7F"/>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877"/>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D78"/>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nSpc>
                          <a:spcPct val="115000"/>
                        </a:lnSpc>
                        <a:spcAft>
                          <a:spcPts val="0"/>
                        </a:spcAft>
                      </a:pPr>
                      <a:r>
                        <a:rPr lang="it-IT" sz="1200">
                          <a:solidFill>
                            <a:srgbClr val="000000"/>
                          </a:solidFill>
                          <a:latin typeface="Arial Narrow"/>
                          <a:ea typeface="Times New Roman"/>
                          <a:cs typeface="Times New Roman"/>
                        </a:rPr>
                        <a:t>FRANCIA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77A"/>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376"/>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8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3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27F"/>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nSpc>
                          <a:spcPct val="115000"/>
                        </a:lnSpc>
                        <a:spcAft>
                          <a:spcPts val="0"/>
                        </a:spcAft>
                      </a:pPr>
                      <a:r>
                        <a:rPr lang="it-IT" sz="1200">
                          <a:solidFill>
                            <a:srgbClr val="000000"/>
                          </a:solidFill>
                          <a:latin typeface="Arial Narrow"/>
                          <a:ea typeface="Times New Roman"/>
                          <a:cs typeface="Times New Roman"/>
                        </a:rPr>
                        <a:t>Gran Bretagna e Irlanda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476"/>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67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A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DE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ACE7F"/>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nSpc>
                          <a:spcPct val="115000"/>
                        </a:lnSpc>
                        <a:spcAft>
                          <a:spcPts val="0"/>
                        </a:spcAft>
                      </a:pPr>
                      <a:r>
                        <a:rPr lang="it-IT" sz="1200">
                          <a:solidFill>
                            <a:srgbClr val="000000"/>
                          </a:solidFill>
                          <a:latin typeface="Arial Narrow"/>
                          <a:ea typeface="Times New Roman"/>
                          <a:cs typeface="Times New Roman"/>
                        </a:rPr>
                        <a:t>ITALIA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6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A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DD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A8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B7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nSpc>
                          <a:spcPct val="115000"/>
                        </a:lnSpc>
                        <a:spcAft>
                          <a:spcPts val="0"/>
                        </a:spcAft>
                      </a:pPr>
                      <a:r>
                        <a:rPr lang="it-IT" sz="1200">
                          <a:solidFill>
                            <a:srgbClr val="000000"/>
                          </a:solidFill>
                          <a:latin typeface="Arial Narrow"/>
                          <a:ea typeface="Times New Roman"/>
                          <a:cs typeface="Times New Roman"/>
                        </a:rPr>
                        <a:t>Penisola Iberica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57F"/>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F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E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5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178"/>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nSpc>
                          <a:spcPct val="115000"/>
                        </a:lnSpc>
                        <a:spcAft>
                          <a:spcPts val="0"/>
                        </a:spcAft>
                      </a:pPr>
                      <a:r>
                        <a:rPr lang="it-IT" sz="1200">
                          <a:solidFill>
                            <a:srgbClr val="000000"/>
                          </a:solidFill>
                          <a:latin typeface="Arial Narrow"/>
                          <a:ea typeface="Times New Roman"/>
                          <a:cs typeface="Times New Roman"/>
                        </a:rPr>
                        <a:t>USA, CANADA, Australia, Nuova Zelanda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376"/>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576"/>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0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6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nSpc>
                          <a:spcPct val="115000"/>
                        </a:lnSpc>
                        <a:spcAft>
                          <a:spcPts val="0"/>
                        </a:spcAft>
                      </a:pPr>
                      <a:r>
                        <a:rPr lang="it-IT" sz="1200" b="1">
                          <a:solidFill>
                            <a:srgbClr val="000000"/>
                          </a:solidFill>
                          <a:latin typeface="Arial Narrow"/>
                          <a:ea typeface="Times New Roman"/>
                          <a:cs typeface="Times New Roman"/>
                        </a:rPr>
                        <a:t>Totale dei crocieristi</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E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57C"/>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5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7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0D58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2" name="Tabella 11"/>
          <p:cNvGraphicFramePr>
            <a:graphicFrameLocks noGrp="1"/>
          </p:cNvGraphicFramePr>
          <p:nvPr/>
        </p:nvGraphicFramePr>
        <p:xfrm>
          <a:off x="755576" y="4365104"/>
          <a:ext cx="3377794" cy="1800200"/>
        </p:xfrm>
        <a:graphic>
          <a:graphicData uri="http://schemas.openxmlformats.org/drawingml/2006/table">
            <a:tbl>
              <a:tblPr/>
              <a:tblGrid>
                <a:gridCol w="1529838"/>
                <a:gridCol w="923978"/>
                <a:gridCol w="923978"/>
              </a:tblGrid>
              <a:tr h="526970">
                <a:tc>
                  <a:txBody>
                    <a:bodyPr/>
                    <a:lstStyle/>
                    <a:p>
                      <a:pPr>
                        <a:lnSpc>
                          <a:spcPct val="115000"/>
                        </a:lnSpc>
                        <a:spcAft>
                          <a:spcPts val="0"/>
                        </a:spcAft>
                      </a:pPr>
                      <a:r>
                        <a:rPr lang="it-IT" sz="1200">
                          <a:solidFill>
                            <a:srgbClr val="000000"/>
                          </a:solidFill>
                          <a:latin typeface="Arial Narrow"/>
                          <a:ea typeface="Times New Roman"/>
                          <a:cs typeface="Times New Roman"/>
                        </a:rPr>
                        <a:t>Indice di specializzazione</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 e 4 stelle</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 e 5 stelle</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646">
                <a:tc>
                  <a:txBody>
                    <a:bodyPr/>
                    <a:lstStyle/>
                    <a:p>
                      <a:pPr>
                        <a:lnSpc>
                          <a:spcPct val="115000"/>
                        </a:lnSpc>
                        <a:spcAft>
                          <a:spcPts val="0"/>
                        </a:spcAft>
                      </a:pPr>
                      <a:r>
                        <a:rPr lang="it-IT" sz="1200">
                          <a:solidFill>
                            <a:srgbClr val="000000"/>
                          </a:solidFill>
                          <a:latin typeface="Arial Narrow"/>
                          <a:ea typeface="Times New Roman"/>
                          <a:cs typeface="Times New Roman"/>
                        </a:rPr>
                        <a:t>20-30 </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 1,12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F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 0,70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770"/>
                    </a:solidFill>
                  </a:tcPr>
                </a:tc>
              </a:tr>
              <a:tr h="254646">
                <a:tc>
                  <a:txBody>
                    <a:bodyPr/>
                    <a:lstStyle/>
                    <a:p>
                      <a:pPr>
                        <a:lnSpc>
                          <a:spcPct val="115000"/>
                        </a:lnSpc>
                        <a:spcAft>
                          <a:spcPts val="0"/>
                        </a:spcAft>
                      </a:pPr>
                      <a:r>
                        <a:rPr lang="it-IT" sz="1200">
                          <a:solidFill>
                            <a:srgbClr val="000000"/>
                          </a:solidFill>
                          <a:latin typeface="Arial Narrow"/>
                          <a:ea typeface="Times New Roman"/>
                          <a:cs typeface="Times New Roman"/>
                        </a:rPr>
                        <a:t>31-40 </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 1,16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B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 0,60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r>
              <a:tr h="254646">
                <a:tc>
                  <a:txBody>
                    <a:bodyPr/>
                    <a:lstStyle/>
                    <a:p>
                      <a:pPr>
                        <a:lnSpc>
                          <a:spcPct val="115000"/>
                        </a:lnSpc>
                        <a:spcAft>
                          <a:spcPts val="0"/>
                        </a:spcAft>
                      </a:pPr>
                      <a:r>
                        <a:rPr lang="it-IT" sz="1200">
                          <a:solidFill>
                            <a:srgbClr val="000000"/>
                          </a:solidFill>
                          <a:latin typeface="Arial Narrow"/>
                          <a:ea typeface="Times New Roman"/>
                          <a:cs typeface="Times New Roman"/>
                        </a:rPr>
                        <a:t>41-50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 1,15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B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 0,79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676"/>
                    </a:solidFill>
                  </a:tcPr>
                </a:tc>
              </a:tr>
              <a:tr h="254646">
                <a:tc>
                  <a:txBody>
                    <a:bodyPr/>
                    <a:lstStyle/>
                    <a:p>
                      <a:pPr>
                        <a:lnSpc>
                          <a:spcPct val="115000"/>
                        </a:lnSpc>
                        <a:spcAft>
                          <a:spcPts val="0"/>
                        </a:spcAft>
                      </a:pPr>
                      <a:r>
                        <a:rPr lang="it-IT" sz="1200">
                          <a:solidFill>
                            <a:srgbClr val="000000"/>
                          </a:solidFill>
                          <a:latin typeface="Arial Narrow"/>
                          <a:ea typeface="Times New Roman"/>
                          <a:cs typeface="Times New Roman"/>
                        </a:rPr>
                        <a:t>51-60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 1,04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E8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 0,97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081"/>
                    </a:solidFill>
                  </a:tcPr>
                </a:tc>
              </a:tr>
              <a:tr h="254646">
                <a:tc>
                  <a:txBody>
                    <a:bodyPr/>
                    <a:lstStyle/>
                    <a:p>
                      <a:pPr>
                        <a:lnSpc>
                          <a:spcPct val="115000"/>
                        </a:lnSpc>
                        <a:spcAft>
                          <a:spcPts val="0"/>
                        </a:spcAft>
                      </a:pPr>
                      <a:r>
                        <a:rPr lang="it-IT" sz="1200">
                          <a:solidFill>
                            <a:srgbClr val="000000"/>
                          </a:solidFill>
                          <a:latin typeface="Arial Narrow"/>
                          <a:ea typeface="Times New Roman"/>
                          <a:cs typeface="Times New Roman"/>
                        </a:rPr>
                        <a:t>60+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 0,78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376"/>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 1,42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r>
            </a:tbl>
          </a:graphicData>
        </a:graphic>
      </p:graphicFrame>
      <p:sp>
        <p:nvSpPr>
          <p:cNvPr id="15" name="CasellaDiTesto 14"/>
          <p:cNvSpPr txBox="1"/>
          <p:nvPr/>
        </p:nvSpPr>
        <p:spPr>
          <a:xfrm>
            <a:off x="4788024" y="4221088"/>
            <a:ext cx="4032448" cy="2462213"/>
          </a:xfrm>
          <a:prstGeom prst="rect">
            <a:avLst/>
          </a:prstGeom>
          <a:noFill/>
        </p:spPr>
        <p:txBody>
          <a:bodyPr wrap="square" rtlCol="0">
            <a:spAutoFit/>
          </a:bodyPr>
          <a:lstStyle/>
          <a:p>
            <a:r>
              <a:rPr lang="it-IT" sz="1400" smtClean="0"/>
              <a:t>La modalità di viaggio “crociera” è scelta in misura prevalente da turisti in età matura o anziana che preferiscono al margine la crociera di lusso.</a:t>
            </a:r>
          </a:p>
          <a:p>
            <a:r>
              <a:rPr lang="it-IT" sz="1400" smtClean="0"/>
              <a:t>La distribuzione per origine fa emergere le nazioni più”giovani”, i crocieristi provenienti dai paesi emergenti e dai paesi del’Est. </a:t>
            </a:r>
          </a:p>
          <a:p>
            <a:r>
              <a:rPr lang="it-IT" sz="1400" smtClean="0"/>
              <a:t>I Nord Americani sono più anziani con titolo di studio più elevato e più propensi a spendere.  </a:t>
            </a:r>
          </a:p>
          <a:p>
            <a:r>
              <a:rPr lang="it-IT" sz="1400" smtClean="0"/>
              <a:t>Gl</a:t>
            </a:r>
            <a:r>
              <a:rPr lang="it-IT" sz="1400" smtClean="0"/>
              <a:t>i </a:t>
            </a:r>
            <a:r>
              <a:rPr lang="it-IT" sz="1400" smtClean="0"/>
              <a:t>europei di lingua neolatina sono più concentrati nelle classi di età centrali e viaggiano più spesso con i figli.</a:t>
            </a:r>
            <a:endParaRPr lang="it-IT" sz="1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t>Con chi si viaggia?</a:t>
            </a:r>
            <a:endParaRPr lang="it-IT" sz="2400" b="1" smtClean="0">
              <a:latin typeface="+mj-lt"/>
            </a:endParaRPr>
          </a:p>
          <a:p>
            <a:endParaRPr lang="it-IT"/>
          </a:p>
        </p:txBody>
      </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395536" y="888975"/>
            <a:ext cx="8280920" cy="307777"/>
          </a:xfrm>
          <a:prstGeom prst="rect">
            <a:avLst/>
          </a:prstGeom>
          <a:noFill/>
        </p:spPr>
        <p:txBody>
          <a:bodyPr wrap="square" rtlCol="0">
            <a:spAutoFit/>
          </a:bodyPr>
          <a:lstStyle/>
          <a:p>
            <a:r>
              <a:rPr lang="it-IT" sz="1400" smtClean="0"/>
              <a:t>DISTRIBUZIONE DEI CROCIERISTI SCESI A TERRA PER FASCIA DI COSTO DELLA CROCIERA E COMPAGNIA </a:t>
            </a:r>
            <a:endParaRPr lang="it-IT" sz="1400"/>
          </a:p>
        </p:txBody>
      </p:sp>
      <p:sp>
        <p:nvSpPr>
          <p:cNvPr id="21" name="CasellaDiTesto 20"/>
          <p:cNvSpPr txBox="1"/>
          <p:nvPr/>
        </p:nvSpPr>
        <p:spPr>
          <a:xfrm>
            <a:off x="323528" y="3429000"/>
            <a:ext cx="7992888" cy="307777"/>
          </a:xfrm>
          <a:prstGeom prst="rect">
            <a:avLst/>
          </a:prstGeom>
          <a:noFill/>
        </p:spPr>
        <p:txBody>
          <a:bodyPr wrap="square" rtlCol="0">
            <a:spAutoFit/>
          </a:bodyPr>
          <a:lstStyle/>
          <a:p>
            <a:r>
              <a:rPr lang="it-IT" sz="1400" smtClean="0"/>
              <a:t>DISTRIBUZIONE DEI CROCIERISTI SCESI PER ORIGINE E COMPAGNIA</a:t>
            </a:r>
            <a:endParaRPr lang="it-IT" sz="1400"/>
          </a:p>
        </p:txBody>
      </p:sp>
      <p:graphicFrame>
        <p:nvGraphicFramePr>
          <p:cNvPr id="10" name="Tabella 9"/>
          <p:cNvGraphicFramePr>
            <a:graphicFrameLocks noGrp="1"/>
          </p:cNvGraphicFramePr>
          <p:nvPr/>
        </p:nvGraphicFramePr>
        <p:xfrm>
          <a:off x="467544" y="1241808"/>
          <a:ext cx="8136905" cy="2187192"/>
        </p:xfrm>
        <a:graphic>
          <a:graphicData uri="http://schemas.openxmlformats.org/drawingml/2006/table">
            <a:tbl>
              <a:tblPr/>
              <a:tblGrid>
                <a:gridCol w="1162415"/>
                <a:gridCol w="1162415"/>
                <a:gridCol w="1162415"/>
                <a:gridCol w="1162415"/>
                <a:gridCol w="1162415"/>
                <a:gridCol w="1162415"/>
                <a:gridCol w="1162415"/>
              </a:tblGrid>
              <a:tr h="288032">
                <a:tc>
                  <a:txBody>
                    <a:bodyPr/>
                    <a:lstStyle/>
                    <a:p>
                      <a:pPr>
                        <a:lnSpc>
                          <a:spcPct val="115000"/>
                        </a:lnSpc>
                        <a:spcAft>
                          <a:spcPts val="0"/>
                        </a:spcAft>
                      </a:pPr>
                      <a:r>
                        <a:rPr lang="it-IT" sz="1400">
                          <a:solidFill>
                            <a:srgbClr val="000000"/>
                          </a:solidFill>
                          <a:latin typeface="Arial Narrow"/>
                          <a:ea typeface="Times New Roman"/>
                          <a:cs typeface="Times New Roman"/>
                        </a:rPr>
                        <a:t> </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Da solo</a:t>
                      </a:r>
                      <a:endParaRPr lang="it-IT" sz="14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In coppia</a:t>
                      </a:r>
                      <a:endParaRPr lang="it-IT" sz="14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smtClean="0">
                          <a:solidFill>
                            <a:srgbClr val="000000"/>
                          </a:solidFill>
                          <a:latin typeface="Arial Narrow"/>
                          <a:ea typeface="Times New Roman"/>
                          <a:cs typeface="Times New Roman"/>
                        </a:rPr>
                        <a:t>In 2 </a:t>
                      </a:r>
                      <a:r>
                        <a:rPr lang="it-IT" sz="1400">
                          <a:solidFill>
                            <a:srgbClr val="000000"/>
                          </a:solidFill>
                          <a:latin typeface="Arial Narrow"/>
                          <a:ea typeface="Times New Roman"/>
                          <a:cs typeface="Times New Roman"/>
                        </a:rPr>
                        <a:t>con bimbi</a:t>
                      </a:r>
                      <a:endParaRPr lang="it-IT" sz="14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In gruppo</a:t>
                      </a:r>
                      <a:endParaRPr lang="it-IT" sz="14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smtClean="0">
                          <a:solidFill>
                            <a:srgbClr val="000000"/>
                          </a:solidFill>
                          <a:latin typeface="Arial Narrow"/>
                          <a:ea typeface="Times New Roman"/>
                          <a:cs typeface="Times New Roman"/>
                        </a:rPr>
                        <a:t>ND</a:t>
                      </a:r>
                      <a:endParaRPr lang="it-IT" sz="14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Totale</a:t>
                      </a:r>
                      <a:endParaRPr lang="it-IT" sz="14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159">
                <a:tc>
                  <a:txBody>
                    <a:bodyPr/>
                    <a:lstStyle/>
                    <a:p>
                      <a:pPr>
                        <a:lnSpc>
                          <a:spcPct val="115000"/>
                        </a:lnSpc>
                        <a:spcAft>
                          <a:spcPts val="0"/>
                        </a:spcAft>
                      </a:pPr>
                      <a:r>
                        <a:rPr lang="it-IT" sz="1400">
                          <a:solidFill>
                            <a:srgbClr val="000000"/>
                          </a:solidFill>
                          <a:latin typeface="Arial Narrow"/>
                          <a:ea typeface="Times New Roman"/>
                          <a:cs typeface="Times New Roman"/>
                        </a:rPr>
                        <a:t>3 e 4 stelle</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5,1%</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52,1%</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18,4%</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24,4%</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it-IT" sz="1400">
                        <a:latin typeface="Calibri"/>
                        <a:ea typeface="Calibri"/>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100%</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159">
                <a:tc>
                  <a:txBody>
                    <a:bodyPr/>
                    <a:lstStyle/>
                    <a:p>
                      <a:pPr>
                        <a:lnSpc>
                          <a:spcPct val="115000"/>
                        </a:lnSpc>
                        <a:spcAft>
                          <a:spcPts val="0"/>
                        </a:spcAft>
                      </a:pPr>
                      <a:r>
                        <a:rPr lang="it-IT" sz="1400">
                          <a:solidFill>
                            <a:srgbClr val="000000"/>
                          </a:solidFill>
                          <a:latin typeface="Arial Narrow"/>
                          <a:ea typeface="Times New Roman"/>
                          <a:cs typeface="Times New Roman"/>
                        </a:rPr>
                        <a:t>4+ e 5 stelle</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4,5%</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59,8%</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10,1%</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25,6%</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it-IT" sz="1400">
                        <a:latin typeface="Calibri"/>
                        <a:ea typeface="Calibri"/>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100%</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686">
                <a:tc>
                  <a:txBody>
                    <a:bodyPr/>
                    <a:lstStyle/>
                    <a:p>
                      <a:pPr>
                        <a:lnSpc>
                          <a:spcPct val="115000"/>
                        </a:lnSpc>
                        <a:spcAft>
                          <a:spcPts val="0"/>
                        </a:spcAft>
                      </a:pPr>
                      <a:r>
                        <a:rPr lang="it-IT" sz="1400" i="1">
                          <a:solidFill>
                            <a:srgbClr val="000000"/>
                          </a:solidFill>
                          <a:latin typeface="Arial Narrow"/>
                          <a:ea typeface="Times New Roman"/>
                          <a:cs typeface="Times New Roman"/>
                        </a:rPr>
                        <a:t>*** e ***+</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5%</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47%</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25%</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lnSpc>
                          <a:spcPct val="115000"/>
                        </a:lnSpc>
                        <a:spcAft>
                          <a:spcPts val="0"/>
                        </a:spcAft>
                      </a:pPr>
                      <a:r>
                        <a:rPr lang="it-IT" sz="1400">
                          <a:solidFill>
                            <a:srgbClr val="000000"/>
                          </a:solidFill>
                          <a:latin typeface="Arial Narrow"/>
                          <a:ea typeface="Times New Roman"/>
                          <a:cs typeface="Times New Roman"/>
                        </a:rPr>
                        <a:t>23%</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0%</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100%</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004">
                <a:tc>
                  <a:txBody>
                    <a:bodyPr/>
                    <a:lstStyle/>
                    <a:p>
                      <a:pPr>
                        <a:lnSpc>
                          <a:spcPct val="115000"/>
                        </a:lnSpc>
                        <a:spcAft>
                          <a:spcPts val="0"/>
                        </a:spcAft>
                      </a:pPr>
                      <a:endParaRPr lang="it-IT" sz="1400">
                        <a:solidFill>
                          <a:schemeClr val="tx1">
                            <a:lumMod val="50000"/>
                            <a:lumOff val="50000"/>
                          </a:schemeClr>
                        </a:solidFill>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algn="r">
                        <a:lnSpc>
                          <a:spcPct val="115000"/>
                        </a:lnSpc>
                        <a:spcAft>
                          <a:spcPts val="0"/>
                        </a:spcAft>
                      </a:pPr>
                      <a:endParaRPr lang="it-IT" sz="1400">
                        <a:solidFill>
                          <a:schemeClr val="tx1">
                            <a:lumMod val="50000"/>
                            <a:lumOff val="50000"/>
                          </a:schemeClr>
                        </a:solidFill>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algn="r">
                        <a:lnSpc>
                          <a:spcPct val="115000"/>
                        </a:lnSpc>
                        <a:spcAft>
                          <a:spcPts val="0"/>
                        </a:spcAft>
                      </a:pPr>
                      <a:endParaRPr lang="it-IT" sz="1400">
                        <a:solidFill>
                          <a:schemeClr val="tx1">
                            <a:lumMod val="50000"/>
                            <a:lumOff val="50000"/>
                          </a:schemeClr>
                        </a:solidFill>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algn="r">
                        <a:lnSpc>
                          <a:spcPct val="115000"/>
                        </a:lnSpc>
                        <a:spcAft>
                          <a:spcPts val="0"/>
                        </a:spcAft>
                      </a:pPr>
                      <a:endParaRPr lang="it-IT" sz="1400">
                        <a:solidFill>
                          <a:schemeClr val="tx1">
                            <a:lumMod val="50000"/>
                            <a:lumOff val="50000"/>
                          </a:schemeClr>
                        </a:solidFill>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algn="r">
                        <a:lnSpc>
                          <a:spcPct val="115000"/>
                        </a:lnSpc>
                        <a:spcAft>
                          <a:spcPts val="0"/>
                        </a:spcAft>
                      </a:pPr>
                      <a:endParaRPr lang="it-IT" sz="1400">
                        <a:solidFill>
                          <a:schemeClr val="tx1">
                            <a:lumMod val="50000"/>
                            <a:lumOff val="50000"/>
                          </a:schemeClr>
                        </a:solidFill>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algn="r">
                        <a:lnSpc>
                          <a:spcPct val="115000"/>
                        </a:lnSpc>
                        <a:spcAft>
                          <a:spcPts val="0"/>
                        </a:spcAft>
                      </a:pPr>
                      <a:endParaRPr lang="it-IT" sz="1400">
                        <a:solidFill>
                          <a:schemeClr val="tx1">
                            <a:lumMod val="50000"/>
                            <a:lumOff val="50000"/>
                          </a:schemeClr>
                        </a:solidFill>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algn="r">
                        <a:lnSpc>
                          <a:spcPct val="115000"/>
                        </a:lnSpc>
                        <a:spcAft>
                          <a:spcPts val="0"/>
                        </a:spcAft>
                      </a:pPr>
                      <a:endParaRPr lang="it-IT" sz="1400">
                        <a:solidFill>
                          <a:schemeClr val="tx1">
                            <a:lumMod val="50000"/>
                            <a:lumOff val="50000"/>
                          </a:schemeClr>
                        </a:solidFill>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r h="98664">
                <a:tc>
                  <a:txBody>
                    <a:bodyPr/>
                    <a:lstStyle/>
                    <a:p>
                      <a:pPr>
                        <a:lnSpc>
                          <a:spcPct val="115000"/>
                        </a:lnSpc>
                        <a:spcAft>
                          <a:spcPts val="0"/>
                        </a:spcAft>
                      </a:pPr>
                      <a:r>
                        <a:rPr lang="it-IT" sz="1400" i="1">
                          <a:solidFill>
                            <a:srgbClr val="000000"/>
                          </a:solidFill>
                          <a:latin typeface="Arial Narrow"/>
                          <a:ea typeface="Times New Roman"/>
                          <a:cs typeface="Times New Roman"/>
                        </a:rPr>
                        <a:t>****</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5%</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58%</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11%</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25%</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0%</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100%</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278">
                <a:tc>
                  <a:txBody>
                    <a:bodyPr/>
                    <a:lstStyle/>
                    <a:p>
                      <a:pPr>
                        <a:lnSpc>
                          <a:spcPct val="115000"/>
                        </a:lnSpc>
                        <a:spcAft>
                          <a:spcPts val="0"/>
                        </a:spcAft>
                      </a:pPr>
                      <a:r>
                        <a:rPr lang="it-IT" sz="1400" i="1">
                          <a:solidFill>
                            <a:srgbClr val="000000"/>
                          </a:solidFill>
                          <a:latin typeface="Arial Narrow"/>
                          <a:ea typeface="Times New Roman"/>
                          <a:cs typeface="Times New Roman"/>
                        </a:rPr>
                        <a:t>****+</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4%</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49%</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14%</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32%</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0%</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100%</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876">
                <a:tc>
                  <a:txBody>
                    <a:bodyPr/>
                    <a:lstStyle/>
                    <a:p>
                      <a:pPr>
                        <a:lnSpc>
                          <a:spcPct val="115000"/>
                        </a:lnSpc>
                        <a:spcAft>
                          <a:spcPts val="0"/>
                        </a:spcAft>
                      </a:pPr>
                      <a:r>
                        <a:rPr lang="it-IT" sz="1400" i="1">
                          <a:solidFill>
                            <a:srgbClr val="000000"/>
                          </a:solidFill>
                          <a:latin typeface="Arial Narrow"/>
                          <a:ea typeface="Times New Roman"/>
                          <a:cs typeface="Times New Roman"/>
                        </a:rPr>
                        <a:t>*****</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4%</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72%</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lnSpc>
                          <a:spcPct val="115000"/>
                        </a:lnSpc>
                        <a:spcAft>
                          <a:spcPts val="0"/>
                        </a:spcAft>
                      </a:pPr>
                      <a:r>
                        <a:rPr lang="it-IT" sz="1400">
                          <a:solidFill>
                            <a:srgbClr val="000000"/>
                          </a:solidFill>
                          <a:latin typeface="Arial Narrow"/>
                          <a:ea typeface="Times New Roman"/>
                          <a:cs typeface="Times New Roman"/>
                        </a:rPr>
                        <a:t>6%</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18%</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0%</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100%</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466">
                <a:tc>
                  <a:txBody>
                    <a:bodyPr/>
                    <a:lstStyle/>
                    <a:p>
                      <a:pPr>
                        <a:lnSpc>
                          <a:spcPct val="115000"/>
                        </a:lnSpc>
                        <a:spcAft>
                          <a:spcPts val="0"/>
                        </a:spcAft>
                      </a:pPr>
                      <a:r>
                        <a:rPr lang="it-IT" sz="1400">
                          <a:solidFill>
                            <a:srgbClr val="000000"/>
                          </a:solidFill>
                          <a:latin typeface="Arial Narrow"/>
                          <a:ea typeface="Times New Roman"/>
                          <a:cs typeface="Times New Roman"/>
                        </a:rPr>
                        <a:t>Totale</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4,7%</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55,7%</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14,2%</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25,2%</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0,2%</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solidFill>
                            <a:srgbClr val="000000"/>
                          </a:solidFill>
                          <a:latin typeface="Arial Narrow"/>
                          <a:ea typeface="Times New Roman"/>
                          <a:cs typeface="Times New Roman"/>
                        </a:rPr>
                        <a:t>100,0%</a:t>
                      </a:r>
                      <a:endParaRPr lang="it-IT" sz="14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2" name="Tabella 11"/>
          <p:cNvGraphicFramePr>
            <a:graphicFrameLocks noGrp="1"/>
          </p:cNvGraphicFramePr>
          <p:nvPr/>
        </p:nvGraphicFramePr>
        <p:xfrm>
          <a:off x="395536" y="3789040"/>
          <a:ext cx="5184576" cy="2734056"/>
        </p:xfrm>
        <a:graphic>
          <a:graphicData uri="http://schemas.openxmlformats.org/drawingml/2006/table">
            <a:tbl>
              <a:tblPr/>
              <a:tblGrid>
                <a:gridCol w="2016224"/>
                <a:gridCol w="648072"/>
                <a:gridCol w="576064"/>
                <a:gridCol w="720080"/>
                <a:gridCol w="648072"/>
                <a:gridCol w="576064"/>
              </a:tblGrid>
              <a:tr h="365579">
                <a:tc>
                  <a:txBody>
                    <a:bodyPr/>
                    <a:lstStyle/>
                    <a:p>
                      <a:pPr>
                        <a:lnSpc>
                          <a:spcPct val="115000"/>
                        </a:lnSpc>
                        <a:spcAft>
                          <a:spcPts val="0"/>
                        </a:spcAft>
                      </a:pPr>
                      <a:r>
                        <a:rPr lang="it-IT" sz="1200">
                          <a:solidFill>
                            <a:srgbClr val="000000"/>
                          </a:solidFill>
                          <a:latin typeface="Arial Narrow"/>
                          <a:ea typeface="Times New Roman"/>
                          <a:cs typeface="Times New Roman"/>
                        </a:rPr>
                        <a:t> </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Da solo</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In coppia</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In coppia </a:t>
                      </a:r>
                      <a:endParaRPr lang="it-IT" sz="1200">
                        <a:latin typeface="Calibri"/>
                        <a:ea typeface="Times New Roman"/>
                        <a:cs typeface="Times New Roman"/>
                      </a:endParaRPr>
                    </a:p>
                    <a:p>
                      <a:pPr algn="r">
                        <a:lnSpc>
                          <a:spcPct val="115000"/>
                        </a:lnSpc>
                        <a:spcAft>
                          <a:spcPts val="0"/>
                        </a:spcAft>
                      </a:pPr>
                      <a:r>
                        <a:rPr lang="it-IT" sz="1200">
                          <a:solidFill>
                            <a:srgbClr val="000000"/>
                          </a:solidFill>
                          <a:latin typeface="Arial Narrow"/>
                          <a:ea typeface="Times New Roman"/>
                          <a:cs typeface="Times New Roman"/>
                        </a:rPr>
                        <a:t>con bimbi</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In gruppo</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Totale</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115000"/>
                        </a:lnSpc>
                        <a:spcAft>
                          <a:spcPts val="0"/>
                        </a:spcAft>
                      </a:pPr>
                      <a:r>
                        <a:rPr lang="it-IT" sz="1200">
                          <a:solidFill>
                            <a:srgbClr val="000000"/>
                          </a:solidFill>
                          <a:latin typeface="Arial Narrow"/>
                          <a:ea typeface="Times New Roman"/>
                          <a:cs typeface="Times New Roman"/>
                        </a:rPr>
                        <a:t>Africa Medio-Oriente</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D7E"/>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47%</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479"/>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23%</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DD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D9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115000"/>
                        </a:lnSpc>
                        <a:spcAft>
                          <a:spcPts val="0"/>
                        </a:spcAft>
                      </a:pPr>
                      <a:r>
                        <a:rPr lang="it-IT" sz="1200">
                          <a:solidFill>
                            <a:srgbClr val="000000"/>
                          </a:solidFill>
                          <a:latin typeface="Arial Narrow"/>
                          <a:ea typeface="Times New Roman"/>
                          <a:cs typeface="Times New Roman"/>
                        </a:rPr>
                        <a:t>America centro meridionale</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49%</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27C"/>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476"/>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F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115000"/>
                        </a:lnSpc>
                        <a:spcAft>
                          <a:spcPts val="0"/>
                        </a:spcAft>
                      </a:pPr>
                      <a:r>
                        <a:rPr lang="it-IT" sz="1200">
                          <a:solidFill>
                            <a:srgbClr val="000000"/>
                          </a:solidFill>
                          <a:latin typeface="Arial Narrow"/>
                          <a:ea typeface="Times New Roman"/>
                          <a:cs typeface="Times New Roman"/>
                        </a:rPr>
                        <a:t>Asia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DC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59%</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ACA7E"/>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27%</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AD38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115000"/>
                        </a:lnSpc>
                        <a:spcAft>
                          <a:spcPts val="0"/>
                        </a:spcAft>
                      </a:pPr>
                      <a:r>
                        <a:rPr lang="it-IT" sz="1200">
                          <a:solidFill>
                            <a:srgbClr val="000000"/>
                          </a:solidFill>
                          <a:latin typeface="Arial Narrow"/>
                          <a:ea typeface="Times New Roman"/>
                          <a:cs typeface="Times New Roman"/>
                        </a:rPr>
                        <a:t>Europa continentale e del Nord</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C7E"/>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54%</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E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24%</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3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115000"/>
                        </a:lnSpc>
                        <a:spcAft>
                          <a:spcPts val="0"/>
                        </a:spcAft>
                      </a:pPr>
                      <a:r>
                        <a:rPr lang="it-IT" sz="1200">
                          <a:solidFill>
                            <a:srgbClr val="000000"/>
                          </a:solidFill>
                          <a:latin typeface="Arial Narrow"/>
                          <a:ea typeface="Times New Roman"/>
                          <a:cs typeface="Times New Roman"/>
                        </a:rPr>
                        <a:t>Europa dell'Est</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19%</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CC17C"/>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42%</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97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19%</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EA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19%</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579"/>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115000"/>
                        </a:lnSpc>
                        <a:spcAft>
                          <a:spcPts val="0"/>
                        </a:spcAft>
                      </a:pPr>
                      <a:r>
                        <a:rPr lang="it-IT" sz="1200">
                          <a:solidFill>
                            <a:srgbClr val="000000"/>
                          </a:solidFill>
                          <a:latin typeface="Arial Narrow"/>
                          <a:ea typeface="Times New Roman"/>
                          <a:cs typeface="Times New Roman"/>
                        </a:rPr>
                        <a:t>FRANCIA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77D"/>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60%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C37C"/>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21%</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5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77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115000"/>
                        </a:lnSpc>
                        <a:spcAft>
                          <a:spcPts val="0"/>
                        </a:spcAft>
                      </a:pPr>
                      <a:r>
                        <a:rPr lang="it-IT" sz="1200">
                          <a:solidFill>
                            <a:srgbClr val="000000"/>
                          </a:solidFill>
                          <a:latin typeface="Arial Narrow"/>
                          <a:ea typeface="Times New Roman"/>
                          <a:cs typeface="Times New Roman"/>
                        </a:rPr>
                        <a:t>Gran Bretagna e Irlanda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97A"/>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60%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2C77D"/>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13%</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A7A"/>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25%</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115000"/>
                        </a:lnSpc>
                        <a:spcAft>
                          <a:spcPts val="0"/>
                        </a:spcAft>
                      </a:pPr>
                      <a:r>
                        <a:rPr lang="it-IT" sz="1200">
                          <a:solidFill>
                            <a:srgbClr val="000000"/>
                          </a:solidFill>
                          <a:latin typeface="Arial Narrow"/>
                          <a:ea typeface="Times New Roman"/>
                          <a:cs typeface="Times New Roman"/>
                        </a:rPr>
                        <a:t>ITALIA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60%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DC17C"/>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28%</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E7F"/>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11%</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115000"/>
                        </a:lnSpc>
                        <a:spcAft>
                          <a:spcPts val="0"/>
                        </a:spcAft>
                      </a:pPr>
                      <a:r>
                        <a:rPr lang="it-IT" sz="1200">
                          <a:solidFill>
                            <a:srgbClr val="000000"/>
                          </a:solidFill>
                          <a:latin typeface="Arial Narrow"/>
                          <a:ea typeface="Times New Roman"/>
                          <a:cs typeface="Times New Roman"/>
                        </a:rPr>
                        <a:t>Penisola Iberica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E8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35%</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34%</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ADC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115000"/>
                        </a:lnSpc>
                        <a:spcAft>
                          <a:spcPts val="0"/>
                        </a:spcAft>
                      </a:pPr>
                      <a:r>
                        <a:rPr lang="it-IT" sz="1200">
                          <a:solidFill>
                            <a:srgbClr val="000000"/>
                          </a:solidFill>
                          <a:latin typeface="Arial Narrow"/>
                          <a:ea typeface="Times New Roman"/>
                          <a:cs typeface="Times New Roman"/>
                        </a:rPr>
                        <a:t>USA, CANADA, Australia, </a:t>
                      </a:r>
                      <a:r>
                        <a:rPr lang="it-IT" sz="1200" smtClean="0">
                          <a:solidFill>
                            <a:srgbClr val="000000"/>
                          </a:solidFill>
                          <a:latin typeface="Arial Narrow"/>
                          <a:ea typeface="Times New Roman"/>
                          <a:cs typeface="Times New Roman"/>
                        </a:rPr>
                        <a:t>N.Zel.</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61%</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7C6E"/>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29%</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115000"/>
                        </a:lnSpc>
                        <a:spcAft>
                          <a:spcPts val="0"/>
                        </a:spcAft>
                      </a:pPr>
                      <a:r>
                        <a:rPr lang="it-IT" sz="1200" b="1">
                          <a:solidFill>
                            <a:srgbClr val="000000"/>
                          </a:solidFill>
                          <a:latin typeface="Arial Narrow"/>
                          <a:ea typeface="Times New Roman"/>
                          <a:cs typeface="Times New Roman"/>
                        </a:rPr>
                        <a:t>Totale dei crocieristi</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B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56%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14%</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67C"/>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25%</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6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15" name="Gruppo 8"/>
          <p:cNvGrpSpPr/>
          <p:nvPr/>
        </p:nvGrpSpPr>
        <p:grpSpPr>
          <a:xfrm>
            <a:off x="7491814" y="0"/>
            <a:ext cx="1652186" cy="540000"/>
            <a:chOff x="-9144" y="6053328"/>
            <a:chExt cx="1652186" cy="540000"/>
          </a:xfrm>
        </p:grpSpPr>
        <p:sp>
          <p:nvSpPr>
            <p:cNvPr id="16" name="Rettangolo 15"/>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8" name="Immagine 17"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19" name="CasellaDiTesto 18"/>
          <p:cNvSpPr txBox="1"/>
          <p:nvPr/>
        </p:nvSpPr>
        <p:spPr>
          <a:xfrm>
            <a:off x="5868144" y="3429000"/>
            <a:ext cx="3275856" cy="3354765"/>
          </a:xfrm>
          <a:prstGeom prst="rect">
            <a:avLst/>
          </a:prstGeom>
          <a:noFill/>
        </p:spPr>
        <p:txBody>
          <a:bodyPr wrap="square" rtlCol="0">
            <a:spAutoFit/>
          </a:bodyPr>
          <a:lstStyle/>
          <a:p>
            <a:r>
              <a:rPr lang="it-IT" sz="1400" smtClean="0"/>
              <a:t>La crociera è tendenzialmente viaggio di coppia senza figli. </a:t>
            </a:r>
          </a:p>
          <a:p>
            <a:endParaRPr lang="it-IT" sz="1000" smtClean="0"/>
          </a:p>
          <a:p>
            <a:r>
              <a:rPr lang="it-IT" sz="1400" smtClean="0"/>
              <a:t>A viaggiare con bambini sono soprattutto gli europei e in particolare italiani francesi e spagnoli (in fascia economica), ma anche gli africani. </a:t>
            </a:r>
          </a:p>
          <a:p>
            <a:endParaRPr lang="it-IT" sz="1000" smtClean="0"/>
          </a:p>
          <a:p>
            <a:r>
              <a:rPr lang="it-IT" sz="1400" smtClean="0"/>
              <a:t>Nord americani, asiatici, spagnoli, africani e mediorientali tendono anche a viaggiare in gruppo. </a:t>
            </a:r>
          </a:p>
          <a:p>
            <a:endParaRPr lang="it-IT" sz="1000" smtClean="0"/>
          </a:p>
          <a:p>
            <a:r>
              <a:rPr lang="it-IT" sz="1400" smtClean="0"/>
              <a:t>Latino americani e europei dell'Est mostrano una maggiore propensione anche al viaggio da soli (soprattutto se in crociera di lusso).</a:t>
            </a:r>
            <a:endParaRPr lang="it-IT" sz="1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827583" y="114301"/>
            <a:ext cx="6624737" cy="461665"/>
          </a:xfrm>
          <a:prstGeom prst="rect">
            <a:avLst/>
          </a:prstGeom>
          <a:noFill/>
        </p:spPr>
        <p:txBody>
          <a:bodyPr wrap="square" rtlCol="0">
            <a:spAutoFit/>
          </a:bodyPr>
          <a:lstStyle/>
          <a:p>
            <a:pPr algn="ctr"/>
            <a:r>
              <a:rPr lang="it-IT" sz="2400" b="1" smtClean="0"/>
              <a:t>I repeaters e le motivazioni più frequenti</a:t>
            </a:r>
            <a:endParaRPr lang="it-IT" sz="2400" smtClean="0"/>
          </a:p>
        </p:txBody>
      </p:sp>
      <p:grpSp>
        <p:nvGrpSpPr>
          <p:cNvPr id="2" name="Gruppo 8"/>
          <p:cNvGrpSpPr/>
          <p:nvPr/>
        </p:nvGrpSpPr>
        <p:grpSpPr>
          <a:xfrm>
            <a:off x="7491814" y="0"/>
            <a:ext cx="1652186" cy="54000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395536" y="980728"/>
            <a:ext cx="7416824" cy="307777"/>
          </a:xfrm>
          <a:prstGeom prst="rect">
            <a:avLst/>
          </a:prstGeom>
          <a:noFill/>
        </p:spPr>
        <p:txBody>
          <a:bodyPr wrap="square" rtlCol="0">
            <a:spAutoFit/>
          </a:bodyPr>
          <a:lstStyle/>
          <a:p>
            <a:r>
              <a:rPr lang="it-IT" sz="1400" smtClean="0"/>
              <a:t>DISTRIBUZIONE DEI CROCIERISTI REPEATERS PER ORIGINE E FASCIA DI COSTO DELLA CROCIERA</a:t>
            </a:r>
            <a:endParaRPr lang="it-IT" sz="1400"/>
          </a:p>
        </p:txBody>
      </p:sp>
      <p:sp>
        <p:nvSpPr>
          <p:cNvPr id="21" name="CasellaDiTesto 20"/>
          <p:cNvSpPr txBox="1"/>
          <p:nvPr/>
        </p:nvSpPr>
        <p:spPr>
          <a:xfrm>
            <a:off x="395536" y="3913311"/>
            <a:ext cx="8748464" cy="307777"/>
          </a:xfrm>
          <a:prstGeom prst="rect">
            <a:avLst/>
          </a:prstGeom>
          <a:noFill/>
        </p:spPr>
        <p:txBody>
          <a:bodyPr wrap="square" rtlCol="0">
            <a:spAutoFit/>
          </a:bodyPr>
          <a:lstStyle/>
          <a:p>
            <a:r>
              <a:rPr lang="it-IT" sz="1400" smtClean="0"/>
              <a:t>DISTRIBUZIONE DEI CROCIERISTI PER PROVENIENZA E MOTIVAZIONE DELLA CROCIERA CON STOP IN TOSCANA</a:t>
            </a:r>
            <a:endParaRPr lang="it-IT" sz="1400"/>
          </a:p>
        </p:txBody>
      </p:sp>
      <p:graphicFrame>
        <p:nvGraphicFramePr>
          <p:cNvPr id="10" name="Tabella 9"/>
          <p:cNvGraphicFramePr>
            <a:graphicFrameLocks noGrp="1"/>
          </p:cNvGraphicFramePr>
          <p:nvPr/>
        </p:nvGraphicFramePr>
        <p:xfrm>
          <a:off x="395536" y="1268760"/>
          <a:ext cx="4789042" cy="2523744"/>
        </p:xfrm>
        <a:graphic>
          <a:graphicData uri="http://schemas.openxmlformats.org/drawingml/2006/table">
            <a:tbl>
              <a:tblPr/>
              <a:tblGrid>
                <a:gridCol w="2412778"/>
                <a:gridCol w="864096"/>
                <a:gridCol w="792088"/>
                <a:gridCol w="720080"/>
              </a:tblGrid>
              <a:tr h="162018">
                <a:tc>
                  <a:txBody>
                    <a:bodyPr/>
                    <a:lstStyle/>
                    <a:p>
                      <a:pPr>
                        <a:lnSpc>
                          <a:spcPct val="115000"/>
                        </a:lnSpc>
                        <a:spcAft>
                          <a:spcPts val="0"/>
                        </a:spcAft>
                      </a:pPr>
                      <a:r>
                        <a:rPr lang="it-IT" sz="1200">
                          <a:solidFill>
                            <a:srgbClr val="000000"/>
                          </a:solidFill>
                          <a:latin typeface="Arial Narrow"/>
                          <a:ea typeface="Times New Roman"/>
                          <a:cs typeface="Times New Roman"/>
                        </a:rPr>
                        <a:t>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 e 4 stelle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 e 5 stelle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Totale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018">
                <a:tc>
                  <a:txBody>
                    <a:bodyPr/>
                    <a:lstStyle/>
                    <a:p>
                      <a:pPr>
                        <a:lnSpc>
                          <a:spcPct val="115000"/>
                        </a:lnSpc>
                        <a:spcAft>
                          <a:spcPts val="0"/>
                        </a:spcAft>
                      </a:pPr>
                      <a:r>
                        <a:rPr lang="it-IT" sz="1200">
                          <a:solidFill>
                            <a:srgbClr val="000000"/>
                          </a:solidFill>
                          <a:latin typeface="Arial Narrow"/>
                          <a:ea typeface="Times New Roman"/>
                          <a:cs typeface="Times New Roman"/>
                        </a:rPr>
                        <a:t>Africa Medio-Oriente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5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r>
              <a:tr h="162018">
                <a:tc>
                  <a:txBody>
                    <a:bodyPr/>
                    <a:lstStyle/>
                    <a:p>
                      <a:pPr>
                        <a:lnSpc>
                          <a:spcPct val="115000"/>
                        </a:lnSpc>
                        <a:spcAft>
                          <a:spcPts val="0"/>
                        </a:spcAft>
                      </a:pPr>
                      <a:r>
                        <a:rPr lang="it-IT" sz="1200">
                          <a:solidFill>
                            <a:srgbClr val="000000"/>
                          </a:solidFill>
                          <a:latin typeface="Arial Narrow"/>
                          <a:ea typeface="Times New Roman"/>
                          <a:cs typeface="Times New Roman"/>
                        </a:rPr>
                        <a:t>America centro meridionale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47C"/>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87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476"/>
                    </a:solidFill>
                  </a:tcPr>
                </a:tc>
              </a:tr>
              <a:tr h="162018">
                <a:tc>
                  <a:txBody>
                    <a:bodyPr/>
                    <a:lstStyle/>
                    <a:p>
                      <a:pPr>
                        <a:lnSpc>
                          <a:spcPct val="115000"/>
                        </a:lnSpc>
                        <a:spcAft>
                          <a:spcPts val="0"/>
                        </a:spcAft>
                      </a:pPr>
                      <a:r>
                        <a:rPr lang="it-IT" sz="1200">
                          <a:solidFill>
                            <a:srgbClr val="000000"/>
                          </a:solidFill>
                          <a:latin typeface="Arial Narrow"/>
                          <a:ea typeface="Times New Roman"/>
                          <a:cs typeface="Times New Roman"/>
                        </a:rPr>
                        <a:t>Asia</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2D17F"/>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C7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F81"/>
                    </a:solidFill>
                  </a:tcPr>
                </a:tc>
              </a:tr>
              <a:tr h="162018">
                <a:tc>
                  <a:txBody>
                    <a:bodyPr/>
                    <a:lstStyle/>
                    <a:p>
                      <a:pPr>
                        <a:lnSpc>
                          <a:spcPct val="115000"/>
                        </a:lnSpc>
                        <a:spcAft>
                          <a:spcPts val="0"/>
                        </a:spcAft>
                      </a:pPr>
                      <a:r>
                        <a:rPr lang="it-IT" sz="1200">
                          <a:solidFill>
                            <a:srgbClr val="000000"/>
                          </a:solidFill>
                          <a:latin typeface="Arial Narrow"/>
                          <a:ea typeface="Times New Roman"/>
                          <a:cs typeface="Times New Roman"/>
                        </a:rPr>
                        <a:t>Europa continentale e del Nord</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87A"/>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A7A"/>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983"/>
                    </a:solidFill>
                  </a:tcPr>
                </a:tc>
              </a:tr>
              <a:tr h="162018">
                <a:tc>
                  <a:txBody>
                    <a:bodyPr/>
                    <a:lstStyle/>
                    <a:p>
                      <a:pPr>
                        <a:lnSpc>
                          <a:spcPct val="115000"/>
                        </a:lnSpc>
                        <a:spcAft>
                          <a:spcPts val="0"/>
                        </a:spcAft>
                      </a:pPr>
                      <a:r>
                        <a:rPr lang="it-IT" sz="1200">
                          <a:solidFill>
                            <a:srgbClr val="000000"/>
                          </a:solidFill>
                          <a:latin typeface="Arial Narrow"/>
                          <a:ea typeface="Times New Roman"/>
                          <a:cs typeface="Times New Roman"/>
                        </a:rPr>
                        <a:t>Europa dell'Est</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CC17C"/>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r>
              <a:tr h="162018">
                <a:tc>
                  <a:txBody>
                    <a:bodyPr/>
                    <a:lstStyle/>
                    <a:p>
                      <a:pPr>
                        <a:lnSpc>
                          <a:spcPct val="115000"/>
                        </a:lnSpc>
                        <a:spcAft>
                          <a:spcPts val="0"/>
                        </a:spcAft>
                      </a:pPr>
                      <a:r>
                        <a:rPr lang="it-IT" sz="1200">
                          <a:solidFill>
                            <a:srgbClr val="000000"/>
                          </a:solidFill>
                          <a:latin typeface="Arial Narrow"/>
                          <a:ea typeface="Times New Roman"/>
                          <a:cs typeface="Times New Roman"/>
                        </a:rPr>
                        <a:t>FRANCIA</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D78"/>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884"/>
                    </a:solidFill>
                  </a:tcPr>
                </a:tc>
              </a:tr>
              <a:tr h="162018">
                <a:tc>
                  <a:txBody>
                    <a:bodyPr/>
                    <a:lstStyle/>
                    <a:p>
                      <a:pPr>
                        <a:lnSpc>
                          <a:spcPct val="115000"/>
                        </a:lnSpc>
                        <a:spcAft>
                          <a:spcPts val="0"/>
                        </a:spcAft>
                      </a:pPr>
                      <a:r>
                        <a:rPr lang="it-IT" sz="1200">
                          <a:solidFill>
                            <a:srgbClr val="000000"/>
                          </a:solidFill>
                          <a:latin typeface="Arial Narrow"/>
                          <a:ea typeface="Times New Roman"/>
                          <a:cs typeface="Times New Roman"/>
                        </a:rPr>
                        <a:t>Gran Bretagna e Irlanda</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9D78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B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5D680"/>
                    </a:solidFill>
                  </a:tcPr>
                </a:tc>
              </a:tr>
              <a:tr h="162018">
                <a:tc>
                  <a:txBody>
                    <a:bodyPr/>
                    <a:lstStyle/>
                    <a:p>
                      <a:pPr>
                        <a:lnSpc>
                          <a:spcPct val="115000"/>
                        </a:lnSpc>
                        <a:spcAft>
                          <a:spcPts val="0"/>
                        </a:spcAft>
                      </a:pPr>
                      <a:r>
                        <a:rPr lang="it-IT" sz="1200">
                          <a:solidFill>
                            <a:srgbClr val="000000"/>
                          </a:solidFill>
                          <a:latin typeface="Arial Narrow"/>
                          <a:ea typeface="Times New Roman"/>
                          <a:cs typeface="Times New Roman"/>
                        </a:rPr>
                        <a:t>ITALIA</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21,5%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A7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32,6%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B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22,2%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r>
              <a:tr h="162018">
                <a:tc>
                  <a:txBody>
                    <a:bodyPr/>
                    <a:lstStyle/>
                    <a:p>
                      <a:pPr>
                        <a:lnSpc>
                          <a:spcPct val="115000"/>
                        </a:lnSpc>
                        <a:spcAft>
                          <a:spcPts val="0"/>
                        </a:spcAft>
                      </a:pPr>
                      <a:r>
                        <a:rPr lang="it-IT" sz="1200">
                          <a:solidFill>
                            <a:srgbClr val="000000"/>
                          </a:solidFill>
                          <a:latin typeface="Arial Narrow"/>
                          <a:ea typeface="Times New Roman"/>
                          <a:cs typeface="Times New Roman"/>
                        </a:rPr>
                        <a:t>Penisola Iberica</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583"/>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B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30,5%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B81"/>
                    </a:solidFill>
                  </a:tcPr>
                </a:tc>
              </a:tr>
              <a:tr h="162018">
                <a:tc>
                  <a:txBody>
                    <a:bodyPr/>
                    <a:lstStyle/>
                    <a:p>
                      <a:pPr>
                        <a:lnSpc>
                          <a:spcPct val="115000"/>
                        </a:lnSpc>
                        <a:spcAft>
                          <a:spcPts val="0"/>
                        </a:spcAft>
                      </a:pPr>
                      <a:r>
                        <a:rPr lang="it-IT" sz="1200">
                          <a:solidFill>
                            <a:srgbClr val="000000"/>
                          </a:solidFill>
                          <a:latin typeface="Arial Narrow"/>
                          <a:ea typeface="Times New Roman"/>
                          <a:cs typeface="Times New Roman"/>
                        </a:rPr>
                        <a:t>USA, CANADA, Australia, Nuova Zelanda</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17F"/>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87A"/>
                    </a:solidFill>
                  </a:tcPr>
                </a:tc>
              </a:tr>
              <a:tr h="162018">
                <a:tc>
                  <a:txBody>
                    <a:bodyPr/>
                    <a:lstStyle/>
                    <a:p>
                      <a:pPr>
                        <a:lnSpc>
                          <a:spcPct val="115000"/>
                        </a:lnSpc>
                        <a:spcAft>
                          <a:spcPts val="0"/>
                        </a:spcAft>
                      </a:pPr>
                      <a:r>
                        <a:rPr lang="it-IT" sz="1200" b="1">
                          <a:solidFill>
                            <a:srgbClr val="000000"/>
                          </a:solidFill>
                          <a:latin typeface="Arial Narrow"/>
                          <a:ea typeface="Times New Roman"/>
                          <a:cs typeface="Times New Roman"/>
                        </a:rPr>
                        <a:t>Totale dei crocieristi</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683"/>
                    </a:solidFill>
                  </a:tcPr>
                </a:tc>
              </a:tr>
            </a:tbl>
          </a:graphicData>
        </a:graphic>
      </p:graphicFrame>
      <p:graphicFrame>
        <p:nvGraphicFramePr>
          <p:cNvPr id="12" name="Tabella 11"/>
          <p:cNvGraphicFramePr>
            <a:graphicFrameLocks noGrp="1"/>
          </p:cNvGraphicFramePr>
          <p:nvPr/>
        </p:nvGraphicFramePr>
        <p:xfrm>
          <a:off x="467544" y="4293096"/>
          <a:ext cx="5760640" cy="2376269"/>
        </p:xfrm>
        <a:graphic>
          <a:graphicData uri="http://schemas.openxmlformats.org/drawingml/2006/table">
            <a:tbl>
              <a:tblPr/>
              <a:tblGrid>
                <a:gridCol w="1944216"/>
                <a:gridCol w="576064"/>
                <a:gridCol w="504056"/>
                <a:gridCol w="720080"/>
                <a:gridCol w="648072"/>
                <a:gridCol w="648072"/>
                <a:gridCol w="720080"/>
              </a:tblGrid>
              <a:tr h="365579">
                <a:tc>
                  <a:txBody>
                    <a:bodyPr/>
                    <a:lstStyle/>
                    <a:p>
                      <a:pPr>
                        <a:lnSpc>
                          <a:spcPct val="97000"/>
                        </a:lnSpc>
                        <a:spcAft>
                          <a:spcPts val="0"/>
                        </a:spcAft>
                      </a:pPr>
                      <a:r>
                        <a:rPr lang="it-IT" sz="1200">
                          <a:solidFill>
                            <a:srgbClr val="000000"/>
                          </a:solidFill>
                          <a:latin typeface="Arial Narrow"/>
                          <a:ea typeface="Times New Roman"/>
                          <a:cs typeface="Times New Roman"/>
                        </a:rPr>
                        <a:t> </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Città d'arte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Mare e costa</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smtClean="0">
                          <a:solidFill>
                            <a:srgbClr val="000000"/>
                          </a:solidFill>
                          <a:latin typeface="Arial Narrow"/>
                          <a:ea typeface="Times New Roman"/>
                          <a:cs typeface="Times New Roman"/>
                        </a:rPr>
                        <a:t>Enogastr. </a:t>
                      </a:r>
                      <a:r>
                        <a:rPr lang="it-IT" sz="1200">
                          <a:solidFill>
                            <a:srgbClr val="000000"/>
                          </a:solidFill>
                          <a:latin typeface="Arial Narrow"/>
                          <a:ea typeface="Times New Roman"/>
                          <a:cs typeface="Times New Roman"/>
                        </a:rPr>
                        <a:t>e collina</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Shopping</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Altro</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b="1">
                          <a:solidFill>
                            <a:srgbClr val="000000"/>
                          </a:solidFill>
                          <a:latin typeface="Arial Narrow"/>
                          <a:ea typeface="Times New Roman"/>
                          <a:cs typeface="Times New Roman"/>
                        </a:rPr>
                        <a:t>Totale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97000"/>
                        </a:lnSpc>
                        <a:spcAft>
                          <a:spcPts val="0"/>
                        </a:spcAft>
                      </a:pPr>
                      <a:r>
                        <a:rPr lang="it-IT" sz="1200">
                          <a:solidFill>
                            <a:srgbClr val="000000"/>
                          </a:solidFill>
                          <a:latin typeface="Arial Narrow"/>
                          <a:ea typeface="Times New Roman"/>
                          <a:cs typeface="Times New Roman"/>
                        </a:rPr>
                        <a:t>Africa Medio-Oriente</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97000"/>
                        </a:lnSpc>
                        <a:spcAft>
                          <a:spcPts val="0"/>
                        </a:spcAft>
                      </a:pPr>
                      <a:r>
                        <a:rPr lang="it-IT" sz="1200">
                          <a:solidFill>
                            <a:srgbClr val="000000"/>
                          </a:solidFill>
                          <a:latin typeface="Arial Narrow"/>
                          <a:ea typeface="Times New Roman"/>
                          <a:cs typeface="Times New Roman"/>
                        </a:rPr>
                        <a:t>America centro meridionale</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21%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lnSpc>
                          <a:spcPct val="97000"/>
                        </a:lnSpc>
                        <a:spcAft>
                          <a:spcPts val="0"/>
                        </a:spcAft>
                      </a:pPr>
                      <a:r>
                        <a:rPr lang="it-IT" sz="1200">
                          <a:solidFill>
                            <a:srgbClr val="000000"/>
                          </a:solidFill>
                          <a:latin typeface="Arial Narrow"/>
                          <a:ea typeface="Times New Roman"/>
                          <a:cs typeface="Times New Roman"/>
                        </a:rPr>
                        <a:t>15%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97000"/>
                        </a:lnSpc>
                        <a:spcAft>
                          <a:spcPts val="0"/>
                        </a:spcAft>
                      </a:pPr>
                      <a:r>
                        <a:rPr lang="it-IT" sz="1200">
                          <a:solidFill>
                            <a:srgbClr val="000000"/>
                          </a:solidFill>
                          <a:latin typeface="Arial Narrow"/>
                          <a:ea typeface="Times New Roman"/>
                          <a:cs typeface="Times New Roman"/>
                        </a:rPr>
                        <a:t>Asia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20%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lnSpc>
                          <a:spcPct val="97000"/>
                        </a:lnSpc>
                        <a:spcAft>
                          <a:spcPts val="0"/>
                        </a:spcAft>
                      </a:pPr>
                      <a:r>
                        <a:rPr lang="it-IT" sz="1200">
                          <a:solidFill>
                            <a:srgbClr val="000000"/>
                          </a:solidFill>
                          <a:latin typeface="Arial Narrow"/>
                          <a:ea typeface="Times New Roman"/>
                          <a:cs typeface="Times New Roman"/>
                        </a:rPr>
                        <a:t>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97000"/>
                        </a:lnSpc>
                        <a:spcAft>
                          <a:spcPts val="0"/>
                        </a:spcAft>
                      </a:pPr>
                      <a:r>
                        <a:rPr lang="it-IT" sz="1200">
                          <a:solidFill>
                            <a:srgbClr val="000000"/>
                          </a:solidFill>
                          <a:latin typeface="Arial Narrow"/>
                          <a:ea typeface="Times New Roman"/>
                          <a:cs typeface="Times New Roman"/>
                        </a:rPr>
                        <a:t>Europa continentale e del Nord</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97000"/>
                        </a:lnSpc>
                        <a:spcAft>
                          <a:spcPts val="0"/>
                        </a:spcAft>
                      </a:pPr>
                      <a:r>
                        <a:rPr lang="it-IT" sz="1200">
                          <a:solidFill>
                            <a:srgbClr val="000000"/>
                          </a:solidFill>
                          <a:latin typeface="Arial Narrow"/>
                          <a:ea typeface="Times New Roman"/>
                          <a:cs typeface="Times New Roman"/>
                        </a:rPr>
                        <a:t>Europa dell'Est</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25%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lnSpc>
                          <a:spcPct val="97000"/>
                        </a:lnSpc>
                        <a:spcAft>
                          <a:spcPts val="0"/>
                        </a:spcAft>
                      </a:pPr>
                      <a:r>
                        <a:rPr lang="it-IT" sz="1200">
                          <a:solidFill>
                            <a:srgbClr val="000000"/>
                          </a:solidFill>
                          <a:latin typeface="Arial Narrow"/>
                          <a:ea typeface="Times New Roman"/>
                          <a:cs typeface="Times New Roman"/>
                        </a:rPr>
                        <a:t>17%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97000"/>
                        </a:lnSpc>
                        <a:spcAft>
                          <a:spcPts val="0"/>
                        </a:spcAft>
                      </a:pPr>
                      <a:r>
                        <a:rPr lang="it-IT" sz="1200">
                          <a:solidFill>
                            <a:srgbClr val="000000"/>
                          </a:solidFill>
                          <a:latin typeface="Arial Narrow"/>
                          <a:ea typeface="Times New Roman"/>
                          <a:cs typeface="Times New Roman"/>
                        </a:rPr>
                        <a:t>FRANCIA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29%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97000"/>
                        </a:lnSpc>
                        <a:spcAft>
                          <a:spcPts val="0"/>
                        </a:spcAft>
                      </a:pPr>
                      <a:r>
                        <a:rPr lang="it-IT" sz="1200">
                          <a:solidFill>
                            <a:srgbClr val="000000"/>
                          </a:solidFill>
                          <a:latin typeface="Arial Narrow"/>
                          <a:ea typeface="Times New Roman"/>
                          <a:cs typeface="Times New Roman"/>
                        </a:rPr>
                        <a:t>Gran Bretagna e Irlanda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28%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20%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97000"/>
                        </a:lnSpc>
                        <a:spcAft>
                          <a:spcPts val="0"/>
                        </a:spcAft>
                      </a:pPr>
                      <a:r>
                        <a:rPr lang="it-IT" sz="1200">
                          <a:solidFill>
                            <a:srgbClr val="000000"/>
                          </a:solidFill>
                          <a:latin typeface="Arial Narrow"/>
                          <a:ea typeface="Times New Roman"/>
                          <a:cs typeface="Times New Roman"/>
                        </a:rPr>
                        <a:t>ITALIA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20%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97000"/>
                        </a:lnSpc>
                        <a:spcAft>
                          <a:spcPts val="0"/>
                        </a:spcAft>
                      </a:pPr>
                      <a:r>
                        <a:rPr lang="it-IT" sz="1200">
                          <a:solidFill>
                            <a:srgbClr val="000000"/>
                          </a:solidFill>
                          <a:latin typeface="Arial Narrow"/>
                          <a:ea typeface="Times New Roman"/>
                          <a:cs typeface="Times New Roman"/>
                        </a:rPr>
                        <a:t>Penisola Iberica</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48%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27%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lnSpc>
                          <a:spcPct val="97000"/>
                        </a:lnSpc>
                        <a:spcAft>
                          <a:spcPts val="0"/>
                        </a:spcAft>
                      </a:pPr>
                      <a:r>
                        <a:rPr lang="it-IT" sz="1200">
                          <a:solidFill>
                            <a:srgbClr val="000000"/>
                          </a:solidFill>
                          <a:latin typeface="Arial Narrow"/>
                          <a:ea typeface="Times New Roman"/>
                          <a:cs typeface="Times New Roman"/>
                        </a:rPr>
                        <a:t>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97000"/>
                        </a:lnSpc>
                        <a:spcAft>
                          <a:spcPts val="0"/>
                        </a:spcAft>
                      </a:pPr>
                      <a:r>
                        <a:rPr lang="it-IT" sz="1200">
                          <a:solidFill>
                            <a:srgbClr val="000000"/>
                          </a:solidFill>
                          <a:latin typeface="Arial Narrow"/>
                          <a:ea typeface="Times New Roman"/>
                          <a:cs typeface="Times New Roman"/>
                        </a:rPr>
                        <a:t>USA, CANADA, Australia, </a:t>
                      </a:r>
                      <a:r>
                        <a:rPr lang="it-IT" sz="1200" smtClean="0">
                          <a:solidFill>
                            <a:srgbClr val="000000"/>
                          </a:solidFill>
                          <a:latin typeface="Arial Narrow"/>
                          <a:ea typeface="Times New Roman"/>
                          <a:cs typeface="Times New Roman"/>
                        </a:rPr>
                        <a:t>N. Zel.</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27%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20%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90">
                <a:tc>
                  <a:txBody>
                    <a:bodyPr/>
                    <a:lstStyle/>
                    <a:p>
                      <a:pPr>
                        <a:lnSpc>
                          <a:spcPct val="97000"/>
                        </a:lnSpc>
                        <a:spcAft>
                          <a:spcPts val="0"/>
                        </a:spcAft>
                      </a:pPr>
                      <a:r>
                        <a:rPr lang="it-IT" sz="1200" b="1">
                          <a:solidFill>
                            <a:srgbClr val="000000"/>
                          </a:solidFill>
                          <a:latin typeface="Arial Narrow"/>
                          <a:ea typeface="Times New Roman"/>
                          <a:cs typeface="Times New Roman"/>
                        </a:rPr>
                        <a:t>Totale dei crocieristi</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30%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lnSpc>
                          <a:spcPct val="97000"/>
                        </a:lnSpc>
                        <a:spcAft>
                          <a:spcPts val="0"/>
                        </a:spcAft>
                      </a:pPr>
                      <a:r>
                        <a:rPr lang="it-IT" sz="1200">
                          <a:solidFill>
                            <a:srgbClr val="000000"/>
                          </a:solidFill>
                          <a:latin typeface="Arial Narrow"/>
                          <a:ea typeface="Times New Roman"/>
                          <a:cs typeface="Times New Roman"/>
                        </a:rPr>
                        <a:t>33%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lnSpc>
                          <a:spcPct val="97000"/>
                        </a:lnSpc>
                        <a:spcAft>
                          <a:spcPts val="0"/>
                        </a:spcAft>
                      </a:pPr>
                      <a:r>
                        <a:rPr lang="it-IT" sz="1200">
                          <a:solidFill>
                            <a:srgbClr val="000000"/>
                          </a:solidFill>
                          <a:latin typeface="Arial Narrow"/>
                          <a:ea typeface="Times New Roman"/>
                          <a:cs typeface="Times New Roman"/>
                        </a:rPr>
                        <a:t>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97000"/>
                        </a:lnSpc>
                        <a:spcAft>
                          <a:spcPts val="0"/>
                        </a:spcAft>
                      </a:pPr>
                      <a:r>
                        <a:rPr lang="it-IT" sz="1200">
                          <a:solidFill>
                            <a:srgbClr val="000000"/>
                          </a:solidFill>
                          <a:latin typeface="Arial Narrow"/>
                          <a:ea typeface="Times New Roman"/>
                          <a:cs typeface="Times New Roman"/>
                        </a:rPr>
                        <a:t>17%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lnSpc>
                          <a:spcPct val="97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 name="CasellaDiTesto 14"/>
          <p:cNvSpPr txBox="1"/>
          <p:nvPr/>
        </p:nvSpPr>
        <p:spPr>
          <a:xfrm>
            <a:off x="6372200" y="4293096"/>
            <a:ext cx="2771800" cy="2462213"/>
          </a:xfrm>
          <a:prstGeom prst="rect">
            <a:avLst/>
          </a:prstGeom>
          <a:noFill/>
        </p:spPr>
        <p:txBody>
          <a:bodyPr wrap="square" rtlCol="0">
            <a:spAutoFit/>
          </a:bodyPr>
          <a:lstStyle/>
          <a:p>
            <a:r>
              <a:rPr lang="it-IT" sz="1400" smtClean="0"/>
              <a:t>Tra le motivazioni della rilevanza dello  Stop in Toscana  per la scelta della crociera  emergono la presenza di città d‘arte di pregio e le attrattive del mare e della costa, che insieme totalizzano il 63% delle risposte, mentre a grande distanza si posiziona lo shopping (12%). Viceversa, la motivazione enogastronomica risulta piuttosto infrequente, intorno all’8%.</a:t>
            </a:r>
            <a:endParaRPr lang="it-IT" sz="1400"/>
          </a:p>
        </p:txBody>
      </p:sp>
      <p:sp>
        <p:nvSpPr>
          <p:cNvPr id="20" name="CasellaDiTesto 19"/>
          <p:cNvSpPr txBox="1"/>
          <p:nvPr/>
        </p:nvSpPr>
        <p:spPr>
          <a:xfrm>
            <a:off x="5580112" y="1412776"/>
            <a:ext cx="3563888" cy="2246769"/>
          </a:xfrm>
          <a:prstGeom prst="rect">
            <a:avLst/>
          </a:prstGeom>
          <a:noFill/>
        </p:spPr>
        <p:txBody>
          <a:bodyPr wrap="square" rtlCol="0">
            <a:spAutoFit/>
          </a:bodyPr>
          <a:lstStyle/>
          <a:p>
            <a:r>
              <a:rPr lang="it-IT" sz="1400" smtClean="0"/>
              <a:t>I repeaters (25%) si concentrano in particolare tra gli europei che viaggiano in crociere a 5 stelle o di fascia economica particolarmente bassa. Sono più frequenti tra gli </a:t>
            </a:r>
            <a:r>
              <a:rPr lang="it-IT" sz="1400" b="1" smtClean="0"/>
              <a:t>europei dell'est, inglesi, irlandesi, e spagnoli</a:t>
            </a:r>
            <a:r>
              <a:rPr lang="it-IT" sz="1400" smtClean="0"/>
              <a:t>. Tra i repeaters che viaggiano in crociere di profilo qualitativo più basso emergono anche gli asiatici (37%), mentre tra coloro che viaggiano in crociere  a 5 stelle </a:t>
            </a:r>
            <a:r>
              <a:rPr lang="it-IT" sz="1400" b="1" smtClean="0"/>
              <a:t>emergono su tutti i francesi (67%).</a:t>
            </a:r>
            <a:endParaRPr lang="it-IT" sz="1400" b="1"/>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461665"/>
          </a:xfrm>
          <a:prstGeom prst="rect">
            <a:avLst/>
          </a:prstGeom>
          <a:noFill/>
        </p:spPr>
        <p:txBody>
          <a:bodyPr wrap="square" rtlCol="0">
            <a:spAutoFit/>
          </a:bodyPr>
          <a:lstStyle/>
          <a:p>
            <a:pPr algn="ctr"/>
            <a:r>
              <a:rPr lang="it-IT" sz="2400" b="1" smtClean="0"/>
              <a:t>I luoghi visitati</a:t>
            </a:r>
            <a:endParaRPr lang="it-IT" sz="2400" smtClean="0"/>
          </a:p>
        </p:txBody>
      </p:sp>
      <p:grpSp>
        <p:nvGrpSpPr>
          <p:cNvPr id="2" name="Gruppo 8"/>
          <p:cNvGrpSpPr/>
          <p:nvPr/>
        </p:nvGrpSpPr>
        <p:grpSpPr>
          <a:xfrm>
            <a:off x="7491814" y="0"/>
            <a:ext cx="1652186" cy="54000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323528" y="4149080"/>
            <a:ext cx="7416824" cy="307777"/>
          </a:xfrm>
          <a:prstGeom prst="rect">
            <a:avLst/>
          </a:prstGeom>
          <a:noFill/>
        </p:spPr>
        <p:txBody>
          <a:bodyPr wrap="square" rtlCol="0">
            <a:spAutoFit/>
          </a:bodyPr>
          <a:lstStyle/>
          <a:p>
            <a:r>
              <a:rPr lang="it-IT" sz="1400" smtClean="0"/>
              <a:t>DISTRIBUZIONE DEI CROCIERISTI CHE VISITANO LIVORNO NEI LUOGHI VISITATI</a:t>
            </a:r>
          </a:p>
        </p:txBody>
      </p:sp>
      <p:sp>
        <p:nvSpPr>
          <p:cNvPr id="21" name="CasellaDiTesto 20"/>
          <p:cNvSpPr txBox="1"/>
          <p:nvPr/>
        </p:nvSpPr>
        <p:spPr>
          <a:xfrm>
            <a:off x="0" y="980728"/>
            <a:ext cx="9144000" cy="307777"/>
          </a:xfrm>
          <a:prstGeom prst="rect">
            <a:avLst/>
          </a:prstGeom>
          <a:noFill/>
        </p:spPr>
        <p:txBody>
          <a:bodyPr wrap="square" rtlCol="0">
            <a:spAutoFit/>
          </a:bodyPr>
          <a:lstStyle/>
          <a:p>
            <a:r>
              <a:rPr lang="it-IT" sz="1400" smtClean="0"/>
              <a:t>DISTRIBUZIONE DEL TOTALE DELLE VISITE EFFETTUATE DAI CROCIERISTI SCESI A TERRA PER PROVENIENZA E LUOGHI VISITATI</a:t>
            </a:r>
            <a:endParaRPr lang="it-IT" sz="1400"/>
          </a:p>
        </p:txBody>
      </p:sp>
      <p:graphicFrame>
        <p:nvGraphicFramePr>
          <p:cNvPr id="10" name="Tabella 9"/>
          <p:cNvGraphicFramePr>
            <a:graphicFrameLocks noGrp="1"/>
          </p:cNvGraphicFramePr>
          <p:nvPr/>
        </p:nvGraphicFramePr>
        <p:xfrm>
          <a:off x="107504" y="1340768"/>
          <a:ext cx="8820471" cy="2696384"/>
        </p:xfrm>
        <a:graphic>
          <a:graphicData uri="http://schemas.openxmlformats.org/drawingml/2006/table">
            <a:tbl>
              <a:tblPr/>
              <a:tblGrid>
                <a:gridCol w="1694314"/>
                <a:gridCol w="462738"/>
                <a:gridCol w="647832"/>
                <a:gridCol w="555285"/>
                <a:gridCol w="555285"/>
                <a:gridCol w="555285"/>
                <a:gridCol w="555285"/>
                <a:gridCol w="647832"/>
                <a:gridCol w="462738"/>
                <a:gridCol w="740380"/>
                <a:gridCol w="740380"/>
                <a:gridCol w="555285"/>
                <a:gridCol w="647832"/>
              </a:tblGrid>
              <a:tr h="280276">
                <a:tc>
                  <a:txBody>
                    <a:bodyPr/>
                    <a:lstStyle/>
                    <a:p>
                      <a:pPr>
                        <a:lnSpc>
                          <a:spcPct val="115000"/>
                        </a:lnSpc>
                        <a:spcAft>
                          <a:spcPts val="0"/>
                        </a:spcAft>
                      </a:pPr>
                      <a:r>
                        <a:rPr lang="it-IT" sz="1200">
                          <a:solidFill>
                            <a:srgbClr val="000000"/>
                          </a:solidFill>
                          <a:latin typeface="Arial Narrow"/>
                          <a:ea typeface="Times New Roman"/>
                          <a:cs typeface="Times New Roman"/>
                        </a:rPr>
                        <a:t> </a:t>
                      </a:r>
                      <a:endParaRPr lang="it-IT" sz="1200">
                        <a:latin typeface="Calibri"/>
                        <a:ea typeface="Times New Roman"/>
                        <a:cs typeface="Times New Roman"/>
                      </a:endParaRPr>
                    </a:p>
                  </a:txBody>
                  <a:tcPr marL="17771" marR="177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Livorno</a:t>
                      </a:r>
                      <a:endParaRPr lang="it-IT" sz="1200">
                        <a:latin typeface="Calibri"/>
                        <a:ea typeface="Times New Roman"/>
                        <a:cs typeface="Times New Roman"/>
                      </a:endParaRPr>
                    </a:p>
                  </a:txBody>
                  <a:tcPr marL="17771" marR="17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Firenze </a:t>
                      </a:r>
                      <a:endParaRPr lang="it-IT" sz="1200">
                        <a:latin typeface="Calibri"/>
                        <a:ea typeface="Times New Roman"/>
                        <a:cs typeface="Times New Roman"/>
                      </a:endParaRPr>
                    </a:p>
                  </a:txBody>
                  <a:tcPr marL="17771" marR="17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Pisa</a:t>
                      </a:r>
                      <a:endParaRPr lang="it-IT" sz="1200">
                        <a:latin typeface="Calibri"/>
                        <a:ea typeface="Times New Roman"/>
                        <a:cs typeface="Times New Roman"/>
                      </a:endParaRPr>
                    </a:p>
                  </a:txBody>
                  <a:tcPr marL="17771" marR="17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Lucca</a:t>
                      </a:r>
                      <a:endParaRPr lang="it-IT" sz="1200">
                        <a:latin typeface="Calibri"/>
                        <a:ea typeface="Times New Roman"/>
                        <a:cs typeface="Times New Roman"/>
                      </a:endParaRPr>
                    </a:p>
                  </a:txBody>
                  <a:tcPr marL="17771" marR="17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Siena</a:t>
                      </a:r>
                      <a:endParaRPr lang="it-IT" sz="1200">
                        <a:latin typeface="Calibri"/>
                        <a:ea typeface="Times New Roman"/>
                        <a:cs typeface="Times New Roman"/>
                      </a:endParaRPr>
                    </a:p>
                  </a:txBody>
                  <a:tcPr marL="17771" marR="17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Bolgheri</a:t>
                      </a:r>
                      <a:endParaRPr lang="it-IT" sz="1200">
                        <a:latin typeface="Calibri"/>
                        <a:ea typeface="Times New Roman"/>
                        <a:cs typeface="Times New Roman"/>
                      </a:endParaRPr>
                    </a:p>
                  </a:txBody>
                  <a:tcPr marL="17771" marR="17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Costa sud di Livorno</a:t>
                      </a:r>
                      <a:endParaRPr lang="it-IT" sz="1200">
                        <a:latin typeface="Calibri"/>
                        <a:ea typeface="Times New Roman"/>
                        <a:cs typeface="Times New Roman"/>
                      </a:endParaRPr>
                    </a:p>
                  </a:txBody>
                  <a:tcPr marL="17771" marR="17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Volterra</a:t>
                      </a:r>
                      <a:endParaRPr lang="it-IT" sz="1200">
                        <a:latin typeface="Calibri"/>
                        <a:ea typeface="Times New Roman"/>
                        <a:cs typeface="Times New Roman"/>
                      </a:endParaRPr>
                    </a:p>
                  </a:txBody>
                  <a:tcPr marL="17771" marR="17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San Gimignano</a:t>
                      </a:r>
                      <a:endParaRPr lang="it-IT" sz="1200">
                        <a:latin typeface="Calibri"/>
                        <a:ea typeface="Times New Roman"/>
                        <a:cs typeface="Times New Roman"/>
                      </a:endParaRPr>
                    </a:p>
                  </a:txBody>
                  <a:tcPr marL="17771" marR="17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Viareggio</a:t>
                      </a:r>
                      <a:endParaRPr lang="it-IT" sz="1200">
                        <a:latin typeface="Calibri"/>
                        <a:ea typeface="Times New Roman"/>
                        <a:cs typeface="Times New Roman"/>
                      </a:endParaRPr>
                    </a:p>
                    <a:p>
                      <a:pPr algn="r">
                        <a:lnSpc>
                          <a:spcPct val="115000"/>
                        </a:lnSpc>
                        <a:spcAft>
                          <a:spcPts val="0"/>
                        </a:spcAft>
                      </a:pPr>
                      <a:r>
                        <a:rPr lang="it-IT" sz="1200">
                          <a:solidFill>
                            <a:srgbClr val="000000"/>
                          </a:solidFill>
                          <a:latin typeface="Arial Narrow"/>
                          <a:ea typeface="Times New Roman"/>
                          <a:cs typeface="Times New Roman"/>
                        </a:rPr>
                        <a:t>/Versilia</a:t>
                      </a:r>
                      <a:endParaRPr lang="it-IT" sz="1200">
                        <a:latin typeface="Calibri"/>
                        <a:ea typeface="Times New Roman"/>
                        <a:cs typeface="Times New Roman"/>
                      </a:endParaRPr>
                    </a:p>
                  </a:txBody>
                  <a:tcPr marL="17771" marR="17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Altre</a:t>
                      </a:r>
                      <a:endParaRPr lang="it-IT" sz="1200">
                        <a:latin typeface="Calibri"/>
                        <a:ea typeface="Times New Roman"/>
                        <a:cs typeface="Times New Roman"/>
                      </a:endParaRPr>
                    </a:p>
                  </a:txBody>
                  <a:tcPr marL="17771" marR="17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Totale</a:t>
                      </a:r>
                      <a:endParaRPr lang="it-IT" sz="1200">
                        <a:latin typeface="Calibri"/>
                        <a:ea typeface="Times New Roman"/>
                        <a:cs typeface="Times New Roman"/>
                      </a:endParaRPr>
                    </a:p>
                  </a:txBody>
                  <a:tcPr marL="17771" marR="17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424">
                <a:tc>
                  <a:txBody>
                    <a:bodyPr/>
                    <a:lstStyle/>
                    <a:p>
                      <a:pPr>
                        <a:lnSpc>
                          <a:spcPct val="115000"/>
                        </a:lnSpc>
                        <a:spcAft>
                          <a:spcPts val="0"/>
                        </a:spcAft>
                      </a:pPr>
                      <a:r>
                        <a:rPr lang="it-IT" sz="1200">
                          <a:solidFill>
                            <a:srgbClr val="000000"/>
                          </a:solidFill>
                          <a:latin typeface="Arial Narrow"/>
                          <a:ea typeface="Times New Roman"/>
                          <a:cs typeface="Times New Roman"/>
                        </a:rPr>
                        <a:t>Africa Medio-Oriente</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48%</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19%</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39%</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2,1%</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58">
                <a:tc>
                  <a:txBody>
                    <a:bodyPr/>
                    <a:lstStyle/>
                    <a:p>
                      <a:pPr>
                        <a:lnSpc>
                          <a:spcPct val="115000"/>
                        </a:lnSpc>
                        <a:spcAft>
                          <a:spcPts val="0"/>
                        </a:spcAft>
                      </a:pPr>
                      <a:r>
                        <a:rPr lang="it-IT" sz="1200">
                          <a:solidFill>
                            <a:srgbClr val="000000"/>
                          </a:solidFill>
                          <a:latin typeface="Arial Narrow"/>
                          <a:ea typeface="Times New Roman"/>
                          <a:cs typeface="Times New Roman"/>
                        </a:rPr>
                        <a:t>America centro </a:t>
                      </a:r>
                      <a:r>
                        <a:rPr lang="it-IT" sz="1200" smtClean="0">
                          <a:solidFill>
                            <a:srgbClr val="000000"/>
                          </a:solidFill>
                          <a:latin typeface="Arial Narrow"/>
                          <a:ea typeface="Times New Roman"/>
                          <a:cs typeface="Times New Roman"/>
                        </a:rPr>
                        <a:t>sud</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48%</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27%</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32%</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0,6%</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2,5%</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1,6%</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138">
                <a:tc>
                  <a:txBody>
                    <a:bodyPr/>
                    <a:lstStyle/>
                    <a:p>
                      <a:pPr>
                        <a:lnSpc>
                          <a:spcPct val="115000"/>
                        </a:lnSpc>
                        <a:spcAft>
                          <a:spcPts val="0"/>
                        </a:spcAft>
                      </a:pPr>
                      <a:r>
                        <a:rPr lang="it-IT" sz="1200">
                          <a:solidFill>
                            <a:srgbClr val="000000"/>
                          </a:solidFill>
                          <a:latin typeface="Arial Narrow"/>
                          <a:ea typeface="Times New Roman"/>
                          <a:cs typeface="Times New Roman"/>
                        </a:rPr>
                        <a:t>Asia</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34%</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34%</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36%</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7%</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2,5%</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500">
                <a:tc>
                  <a:txBody>
                    <a:bodyPr/>
                    <a:lstStyle/>
                    <a:p>
                      <a:pPr>
                        <a:lnSpc>
                          <a:spcPct val="115000"/>
                        </a:lnSpc>
                        <a:spcAft>
                          <a:spcPts val="0"/>
                        </a:spcAft>
                      </a:pPr>
                      <a:r>
                        <a:rPr lang="it-IT" sz="1200">
                          <a:solidFill>
                            <a:srgbClr val="000000"/>
                          </a:solidFill>
                          <a:latin typeface="Arial Narrow"/>
                          <a:ea typeface="Times New Roman"/>
                          <a:cs typeface="Times New Roman"/>
                        </a:rPr>
                        <a:t>Europa </a:t>
                      </a:r>
                      <a:r>
                        <a:rPr lang="it-IT" sz="1200" smtClean="0">
                          <a:solidFill>
                            <a:srgbClr val="000000"/>
                          </a:solidFill>
                          <a:latin typeface="Arial Narrow"/>
                          <a:ea typeface="Times New Roman"/>
                          <a:cs typeface="Times New Roman"/>
                        </a:rPr>
                        <a:t>contin. e </a:t>
                      </a:r>
                      <a:r>
                        <a:rPr lang="it-IT" sz="1200">
                          <a:solidFill>
                            <a:srgbClr val="000000"/>
                          </a:solidFill>
                          <a:latin typeface="Arial Narrow"/>
                          <a:ea typeface="Times New Roman"/>
                          <a:cs typeface="Times New Roman"/>
                        </a:rPr>
                        <a:t>del Nord</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60%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0,9%</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2,9%</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1,2%</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306">
                <a:tc>
                  <a:txBody>
                    <a:bodyPr/>
                    <a:lstStyle/>
                    <a:p>
                      <a:pPr>
                        <a:lnSpc>
                          <a:spcPct val="115000"/>
                        </a:lnSpc>
                        <a:spcAft>
                          <a:spcPts val="0"/>
                        </a:spcAft>
                      </a:pPr>
                      <a:r>
                        <a:rPr lang="it-IT" sz="1200">
                          <a:solidFill>
                            <a:srgbClr val="000000"/>
                          </a:solidFill>
                          <a:latin typeface="Arial Narrow"/>
                          <a:ea typeface="Times New Roman"/>
                          <a:cs typeface="Times New Roman"/>
                        </a:rPr>
                        <a:t>Europa dell'Est</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57%</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2,5%</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138">
                <a:tc>
                  <a:txBody>
                    <a:bodyPr/>
                    <a:lstStyle/>
                    <a:p>
                      <a:pPr>
                        <a:lnSpc>
                          <a:spcPct val="115000"/>
                        </a:lnSpc>
                        <a:spcAft>
                          <a:spcPts val="0"/>
                        </a:spcAft>
                      </a:pPr>
                      <a:r>
                        <a:rPr lang="it-IT" sz="1200">
                          <a:solidFill>
                            <a:srgbClr val="000000"/>
                          </a:solidFill>
                          <a:latin typeface="Arial Narrow"/>
                          <a:ea typeface="Times New Roman"/>
                          <a:cs typeface="Times New Roman"/>
                        </a:rPr>
                        <a:t>FRANCIA</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46%</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8%</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16%</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1,7%</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0,5%</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0,7%</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1,1%</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832">
                <a:tc>
                  <a:txBody>
                    <a:bodyPr/>
                    <a:lstStyle/>
                    <a:p>
                      <a:pPr>
                        <a:lnSpc>
                          <a:spcPct val="115000"/>
                        </a:lnSpc>
                        <a:spcAft>
                          <a:spcPts val="0"/>
                        </a:spcAft>
                      </a:pPr>
                      <a:r>
                        <a:rPr lang="it-IT" sz="1200">
                          <a:solidFill>
                            <a:srgbClr val="000000"/>
                          </a:solidFill>
                          <a:latin typeface="Arial Narrow"/>
                          <a:ea typeface="Times New Roman"/>
                          <a:cs typeface="Times New Roman"/>
                        </a:rPr>
                        <a:t>Gran Bretagna e Irlanda</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12%</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31%</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6%</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0,2%</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0,1%</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1,4%</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0,4%</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0,2%</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0,1%</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138">
                <a:tc>
                  <a:txBody>
                    <a:bodyPr/>
                    <a:lstStyle/>
                    <a:p>
                      <a:pPr>
                        <a:lnSpc>
                          <a:spcPct val="115000"/>
                        </a:lnSpc>
                        <a:spcAft>
                          <a:spcPts val="0"/>
                        </a:spcAft>
                      </a:pPr>
                      <a:r>
                        <a:rPr lang="it-IT" sz="1200">
                          <a:solidFill>
                            <a:srgbClr val="000000"/>
                          </a:solidFill>
                          <a:latin typeface="Arial Narrow"/>
                          <a:ea typeface="Times New Roman"/>
                          <a:cs typeface="Times New Roman"/>
                        </a:rPr>
                        <a:t>ITALIA</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55%</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824">
                <a:tc>
                  <a:txBody>
                    <a:bodyPr/>
                    <a:lstStyle/>
                    <a:p>
                      <a:pPr>
                        <a:lnSpc>
                          <a:spcPct val="115000"/>
                        </a:lnSpc>
                        <a:spcAft>
                          <a:spcPts val="0"/>
                        </a:spcAft>
                      </a:pPr>
                      <a:r>
                        <a:rPr lang="it-IT" sz="1200">
                          <a:solidFill>
                            <a:srgbClr val="000000"/>
                          </a:solidFill>
                          <a:latin typeface="Arial Narrow"/>
                          <a:ea typeface="Times New Roman"/>
                          <a:cs typeface="Times New Roman"/>
                        </a:rPr>
                        <a:t>Penisola Iberica</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18%</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0,5%</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0,5%</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7,7%</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0,1%</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0,2%</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024">
                <a:tc>
                  <a:txBody>
                    <a:bodyPr/>
                    <a:lstStyle/>
                    <a:p>
                      <a:pPr>
                        <a:lnSpc>
                          <a:spcPct val="115000"/>
                        </a:lnSpc>
                        <a:spcAft>
                          <a:spcPts val="0"/>
                        </a:spcAft>
                      </a:pPr>
                      <a:r>
                        <a:rPr lang="it-IT" sz="1200">
                          <a:solidFill>
                            <a:srgbClr val="000000"/>
                          </a:solidFill>
                          <a:latin typeface="Arial Narrow"/>
                          <a:ea typeface="Times New Roman"/>
                          <a:cs typeface="Times New Roman"/>
                        </a:rPr>
                        <a:t>USA, CANADA, </a:t>
                      </a:r>
                      <a:r>
                        <a:rPr lang="it-IT" sz="1200" smtClean="0">
                          <a:solidFill>
                            <a:srgbClr val="000000"/>
                          </a:solidFill>
                          <a:latin typeface="Arial Narrow"/>
                          <a:ea typeface="Times New Roman"/>
                          <a:cs typeface="Times New Roman"/>
                        </a:rPr>
                        <a:t>Austr, N. Zel.</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34%</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34%</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6%</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0,2%</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0,2%</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0,4%</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0,4%</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nSpc>
                          <a:spcPct val="115000"/>
                        </a:lnSpc>
                        <a:spcAft>
                          <a:spcPts val="0"/>
                        </a:spcAft>
                      </a:pPr>
                      <a:r>
                        <a:rPr lang="it-IT" sz="1200" b="1">
                          <a:solidFill>
                            <a:srgbClr val="000000"/>
                          </a:solidFill>
                          <a:latin typeface="Arial Narrow"/>
                          <a:ea typeface="Times New Roman"/>
                          <a:cs typeface="Times New Roman"/>
                        </a:rPr>
                        <a:t>Totale dei crocieristi</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46%</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22%</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5%</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0,4%</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0,1%</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2,3%</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0,2%</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0,2%</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0,2%</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2,5%</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71" marR="177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2" name="Grafico 11"/>
          <p:cNvGraphicFramePr/>
          <p:nvPr/>
        </p:nvGraphicFramePr>
        <p:xfrm>
          <a:off x="323528" y="4653136"/>
          <a:ext cx="5760640" cy="2204864"/>
        </p:xfrm>
        <a:graphic>
          <a:graphicData uri="http://schemas.openxmlformats.org/drawingml/2006/chart">
            <c:chart xmlns:c="http://schemas.openxmlformats.org/drawingml/2006/chart" xmlns:r="http://schemas.openxmlformats.org/officeDocument/2006/relationships" r:id="rId4"/>
          </a:graphicData>
        </a:graphic>
      </p:graphicFrame>
      <p:sp>
        <p:nvSpPr>
          <p:cNvPr id="15" name="CasellaDiTesto 14"/>
          <p:cNvSpPr txBox="1"/>
          <p:nvPr/>
        </p:nvSpPr>
        <p:spPr>
          <a:xfrm>
            <a:off x="6156176" y="4509120"/>
            <a:ext cx="2987824" cy="1815882"/>
          </a:xfrm>
          <a:prstGeom prst="rect">
            <a:avLst/>
          </a:prstGeom>
          <a:noFill/>
        </p:spPr>
        <p:txBody>
          <a:bodyPr wrap="square" rtlCol="0">
            <a:spAutoFit/>
          </a:bodyPr>
          <a:lstStyle/>
          <a:p>
            <a:r>
              <a:rPr lang="it-IT" sz="1600" smtClean="0"/>
              <a:t>Circa il 31% dei crocieristi visita Livorno come meta esclusiva.  Il 46%  la visita almeno per qualche ora.   Il 64%  “tocca” Livorno.</a:t>
            </a:r>
          </a:p>
          <a:p>
            <a:endParaRPr lang="it-IT" sz="1600" smtClean="0"/>
          </a:p>
          <a:p>
            <a:r>
              <a:rPr lang="it-IT" sz="1600" smtClean="0"/>
              <a:t> Un turista su tre visita Firenze.  Il 40% visita Pisa</a:t>
            </a:r>
            <a:endParaRPr lang="it-IT" sz="16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r>
              <a:rPr lang="it-IT" sz="2400" b="1" smtClean="0"/>
              <a:t>La scelta del tour a terra e il mezzo di trasporto utilizzato</a:t>
            </a:r>
            <a:endParaRPr lang="it-IT" sz="2400" smtClean="0"/>
          </a:p>
          <a:p>
            <a:endParaRPr lang="it-IT"/>
          </a:p>
        </p:txBody>
      </p:sp>
      <p:sp>
        <p:nvSpPr>
          <p:cNvPr id="30" name="CasellaDiTesto 29"/>
          <p:cNvSpPr txBox="1"/>
          <p:nvPr/>
        </p:nvSpPr>
        <p:spPr>
          <a:xfrm>
            <a:off x="7020272" y="494116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251520" y="960983"/>
            <a:ext cx="8748464" cy="307777"/>
          </a:xfrm>
          <a:prstGeom prst="rect">
            <a:avLst/>
          </a:prstGeom>
          <a:noFill/>
        </p:spPr>
        <p:txBody>
          <a:bodyPr wrap="square" rtlCol="0">
            <a:spAutoFit/>
          </a:bodyPr>
          <a:lstStyle/>
          <a:p>
            <a:r>
              <a:rPr lang="it-IT" sz="1400" smtClean="0"/>
              <a:t>DISTRIBUZIONE DEI CROCIERISTI CHE EFFETTUANO ESCURSIONE A TERRA PER ORIGINE E TIPO DI TOUR</a:t>
            </a:r>
            <a:endParaRPr lang="it-IT" sz="1400"/>
          </a:p>
        </p:txBody>
      </p:sp>
      <p:sp>
        <p:nvSpPr>
          <p:cNvPr id="21" name="CasellaDiTesto 20"/>
          <p:cNvSpPr txBox="1"/>
          <p:nvPr/>
        </p:nvSpPr>
        <p:spPr>
          <a:xfrm>
            <a:off x="251520" y="4221088"/>
            <a:ext cx="4536504" cy="307777"/>
          </a:xfrm>
          <a:prstGeom prst="rect">
            <a:avLst/>
          </a:prstGeom>
          <a:noFill/>
        </p:spPr>
        <p:txBody>
          <a:bodyPr wrap="square" rtlCol="0">
            <a:spAutoFit/>
          </a:bodyPr>
          <a:lstStyle/>
          <a:p>
            <a:r>
              <a:rPr lang="it-IT" sz="1400" smtClean="0"/>
              <a:t>PASSEGGERI PER MEZZO DI TRASPORTO E TIPO DI CROCIERA</a:t>
            </a:r>
          </a:p>
        </p:txBody>
      </p:sp>
      <p:grpSp>
        <p:nvGrpSpPr>
          <p:cNvPr id="2" name="Gruppo 8"/>
          <p:cNvGrpSpPr/>
          <p:nvPr/>
        </p:nvGrpSpPr>
        <p:grpSpPr>
          <a:xfrm>
            <a:off x="7491814" y="0"/>
            <a:ext cx="1652186" cy="540000"/>
            <a:chOff x="-9144" y="6053328"/>
            <a:chExt cx="1652186" cy="540000"/>
          </a:xfrm>
        </p:grpSpPr>
        <p:sp>
          <p:nvSpPr>
            <p:cNvPr id="16" name="Rettangolo 15"/>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8" name="Immagine 17"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19" name="CasellaDiTesto 18"/>
          <p:cNvSpPr txBox="1"/>
          <p:nvPr/>
        </p:nvSpPr>
        <p:spPr>
          <a:xfrm>
            <a:off x="4860032" y="4293096"/>
            <a:ext cx="4283968" cy="2677656"/>
          </a:xfrm>
          <a:prstGeom prst="rect">
            <a:avLst/>
          </a:prstGeom>
          <a:noFill/>
        </p:spPr>
        <p:txBody>
          <a:bodyPr wrap="square" rtlCol="0">
            <a:spAutoFit/>
          </a:bodyPr>
          <a:lstStyle/>
          <a:p>
            <a:r>
              <a:rPr lang="it-IT" sz="1400" smtClean="0"/>
              <a:t>Il 42% sceglie il tour organizzato,  a Pisa e Firenze. Extraeuropei  (USA), ma anche europei continentali abbienti , spesso in copipa ed  agè. Cercano confort e qualità dell’esperienza turistica organizzata. Bus turistico</a:t>
            </a:r>
          </a:p>
          <a:p>
            <a:endParaRPr lang="it-IT" sz="1400" smtClean="0"/>
          </a:p>
          <a:p>
            <a:r>
              <a:rPr lang="it-IT" sz="1400" smtClean="0"/>
              <a:t>Il 36%sceglie  il tour gratuito con lo Shuttle bus (che è invece a pagamento). Europei in particolare di lingua neolatina  giovani o di fascia di età centrale, in gruppo e con la famiglia e i bambini, orientati al risparmio . Conoscono il territorio  e auto-organizzano il tour  a terra. Preferiscono un  tour di corto raggio o restano a Livorno. </a:t>
            </a:r>
            <a:endParaRPr lang="it-IT" sz="1400"/>
          </a:p>
        </p:txBody>
      </p:sp>
      <p:graphicFrame>
        <p:nvGraphicFramePr>
          <p:cNvPr id="14" name="Tabella 13"/>
          <p:cNvGraphicFramePr>
            <a:graphicFrameLocks noGrp="1"/>
          </p:cNvGraphicFramePr>
          <p:nvPr/>
        </p:nvGraphicFramePr>
        <p:xfrm>
          <a:off x="251520" y="4544568"/>
          <a:ext cx="4368581" cy="2313432"/>
        </p:xfrm>
        <a:graphic>
          <a:graphicData uri="http://schemas.openxmlformats.org/drawingml/2006/table">
            <a:tbl>
              <a:tblPr/>
              <a:tblGrid>
                <a:gridCol w="1383245"/>
                <a:gridCol w="995669"/>
                <a:gridCol w="995669"/>
                <a:gridCol w="993998"/>
              </a:tblGrid>
              <a:tr h="0">
                <a:tc>
                  <a:txBody>
                    <a:bodyPr/>
                    <a:lstStyle/>
                    <a:p>
                      <a:pPr>
                        <a:lnSpc>
                          <a:spcPct val="115000"/>
                        </a:lnSpc>
                        <a:spcAft>
                          <a:spcPts val="0"/>
                        </a:spcAft>
                      </a:pPr>
                      <a:r>
                        <a:rPr lang="it-IT" sz="1200">
                          <a:solidFill>
                            <a:srgbClr val="000000"/>
                          </a:solidFill>
                          <a:latin typeface="Arial Narrow"/>
                          <a:ea typeface="Times New Roman"/>
                          <a:cs typeface="Times New Roman"/>
                        </a:rPr>
                        <a:t>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 e 4 stelle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 e 5 stelle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Totale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it-IT" sz="1200">
                          <a:solidFill>
                            <a:srgbClr val="000000"/>
                          </a:solidFill>
                          <a:latin typeface="Arial Narrow"/>
                          <a:ea typeface="Times New Roman"/>
                          <a:cs typeface="Times New Roman"/>
                        </a:rPr>
                        <a:t>Bus turistico</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52,6%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69,3%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60,7%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it-IT" sz="1200">
                          <a:solidFill>
                            <a:srgbClr val="000000"/>
                          </a:solidFill>
                          <a:latin typeface="Arial Narrow"/>
                          <a:ea typeface="Times New Roman"/>
                          <a:cs typeface="Times New Roman"/>
                        </a:rPr>
                        <a:t>Minivan/Limousine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1,7%</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it-IT" sz="1200">
                          <a:solidFill>
                            <a:srgbClr val="000000"/>
                          </a:solidFill>
                          <a:latin typeface="Arial Narrow"/>
                          <a:ea typeface="Times New Roman"/>
                          <a:cs typeface="Times New Roman"/>
                        </a:rPr>
                        <a:t>Taxi</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it-IT" sz="1200">
                          <a:solidFill>
                            <a:srgbClr val="000000"/>
                          </a:solidFill>
                          <a:latin typeface="Arial Narrow"/>
                          <a:ea typeface="Times New Roman"/>
                          <a:cs typeface="Times New Roman"/>
                        </a:rPr>
                        <a:t>Scooter in affitto</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0,1%</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it-IT" sz="1200">
                          <a:solidFill>
                            <a:srgbClr val="000000"/>
                          </a:solidFill>
                          <a:latin typeface="Arial Narrow"/>
                          <a:ea typeface="Times New Roman"/>
                          <a:cs typeface="Times New Roman"/>
                        </a:rPr>
                        <a:t>Bicicletta</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it-IT" sz="1200">
                          <a:solidFill>
                            <a:srgbClr val="000000"/>
                          </a:solidFill>
                          <a:latin typeface="Arial Narrow"/>
                          <a:ea typeface="Times New Roman"/>
                          <a:cs typeface="Times New Roman"/>
                        </a:rPr>
                        <a:t>a piedi</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28,8%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18,9%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24,0%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it-IT" sz="1200">
                          <a:solidFill>
                            <a:srgbClr val="000000"/>
                          </a:solidFill>
                          <a:latin typeface="Arial Narrow"/>
                          <a:ea typeface="Times New Roman"/>
                          <a:cs typeface="Times New Roman"/>
                        </a:rPr>
                        <a:t>Red bus</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9,9%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7,8%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it-IT" sz="1200">
                          <a:solidFill>
                            <a:srgbClr val="000000"/>
                          </a:solidFill>
                          <a:latin typeface="Arial Narrow"/>
                          <a:ea typeface="Times New Roman"/>
                          <a:cs typeface="Times New Roman"/>
                        </a:rPr>
                        <a:t>Noleggio auto</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0,3%</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0,4%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it-IT" sz="1200">
                          <a:solidFill>
                            <a:srgbClr val="000000"/>
                          </a:solidFill>
                          <a:latin typeface="Arial Narrow"/>
                          <a:ea typeface="Times New Roman"/>
                          <a:cs typeface="Times New Roman"/>
                        </a:rPr>
                        <a:t>Treno</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17,6%</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6,5%</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12,2%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it-IT" sz="1200">
                          <a:solidFill>
                            <a:srgbClr val="000000"/>
                          </a:solidFill>
                          <a:latin typeface="Arial Narrow"/>
                          <a:ea typeface="Times New Roman"/>
                          <a:cs typeface="Times New Roman"/>
                        </a:rPr>
                        <a:t>Totale</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114,9%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107,4%</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111,2%</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5" name="Tabella 14"/>
          <p:cNvGraphicFramePr>
            <a:graphicFrameLocks noGrp="1"/>
          </p:cNvGraphicFramePr>
          <p:nvPr/>
        </p:nvGraphicFramePr>
        <p:xfrm>
          <a:off x="251520" y="3645024"/>
          <a:ext cx="8208912" cy="420624"/>
        </p:xfrm>
        <a:graphic>
          <a:graphicData uri="http://schemas.openxmlformats.org/drawingml/2006/table">
            <a:tbl>
              <a:tblPr/>
              <a:tblGrid>
                <a:gridCol w="1416157"/>
                <a:gridCol w="1104123"/>
                <a:gridCol w="1224136"/>
                <a:gridCol w="1368152"/>
                <a:gridCol w="1584176"/>
                <a:gridCol w="1512168"/>
              </a:tblGrid>
              <a:tr h="107950">
                <a:tc>
                  <a:txBody>
                    <a:bodyPr/>
                    <a:lstStyle/>
                    <a:p>
                      <a:pPr algn="r">
                        <a:lnSpc>
                          <a:spcPct val="115000"/>
                        </a:lnSpc>
                        <a:spcAft>
                          <a:spcPts val="0"/>
                        </a:spcAft>
                      </a:pPr>
                      <a:r>
                        <a:rPr lang="it-IT" sz="1200">
                          <a:solidFill>
                            <a:srgbClr val="000000"/>
                          </a:solidFill>
                          <a:latin typeface="Arial Narrow"/>
                          <a:ea typeface="Times New Roman"/>
                          <a:cs typeface="Times New Roman"/>
                        </a:rPr>
                        <a:t> </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Tour organizzato</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 Tour Last minute </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 Tour </a:t>
                      </a:r>
                      <a:r>
                        <a:rPr lang="it-IT" sz="1200" smtClean="0">
                          <a:solidFill>
                            <a:srgbClr val="000000"/>
                          </a:solidFill>
                          <a:latin typeface="Arial Narrow"/>
                          <a:ea typeface="Times New Roman"/>
                          <a:cs typeface="Times New Roman"/>
                        </a:rPr>
                        <a:t>indip. su internet </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 Visita </a:t>
                      </a:r>
                      <a:r>
                        <a:rPr lang="it-IT" sz="1200" smtClean="0">
                          <a:solidFill>
                            <a:srgbClr val="000000"/>
                          </a:solidFill>
                          <a:latin typeface="Arial Narrow"/>
                          <a:ea typeface="Times New Roman"/>
                          <a:cs typeface="Times New Roman"/>
                        </a:rPr>
                        <a:t>con </a:t>
                      </a:r>
                      <a:r>
                        <a:rPr lang="it-IT" sz="1200">
                          <a:solidFill>
                            <a:srgbClr val="000000"/>
                          </a:solidFill>
                          <a:latin typeface="Arial Narrow"/>
                          <a:ea typeface="Times New Roman"/>
                          <a:cs typeface="Times New Roman"/>
                        </a:rPr>
                        <a:t>lo Shuttle bus </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 Tour </a:t>
                      </a:r>
                      <a:r>
                        <a:rPr lang="it-IT" sz="1200" smtClean="0">
                          <a:solidFill>
                            <a:srgbClr val="000000"/>
                          </a:solidFill>
                          <a:latin typeface="Arial Narrow"/>
                          <a:ea typeface="Times New Roman"/>
                          <a:cs typeface="Times New Roman"/>
                        </a:rPr>
                        <a:t>icon </a:t>
                      </a:r>
                      <a:r>
                        <a:rPr lang="it-IT" sz="1200">
                          <a:solidFill>
                            <a:srgbClr val="000000"/>
                          </a:solidFill>
                          <a:latin typeface="Arial Narrow"/>
                          <a:ea typeface="Times New Roman"/>
                          <a:cs typeface="Times New Roman"/>
                        </a:rPr>
                        <a:t>taxi/Limousine </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950">
                <a:tc>
                  <a:txBody>
                    <a:bodyPr/>
                    <a:lstStyle/>
                    <a:p>
                      <a:pPr>
                        <a:lnSpc>
                          <a:spcPct val="115000"/>
                        </a:lnSpc>
                        <a:spcAft>
                          <a:spcPts val="0"/>
                        </a:spcAft>
                      </a:pPr>
                      <a:r>
                        <a:rPr lang="it-IT" sz="1200" smtClean="0">
                          <a:solidFill>
                            <a:srgbClr val="000000"/>
                          </a:solidFill>
                          <a:latin typeface="Arial Narrow"/>
                          <a:ea typeface="Times New Roman"/>
                          <a:cs typeface="Times New Roman"/>
                        </a:rPr>
                        <a:t>Costto</a:t>
                      </a:r>
                      <a:r>
                        <a:rPr lang="it-IT" sz="1200" baseline="0" smtClean="0">
                          <a:solidFill>
                            <a:srgbClr val="000000"/>
                          </a:solidFill>
                          <a:latin typeface="Arial Narrow"/>
                          <a:ea typeface="Times New Roman"/>
                          <a:cs typeface="Times New Roman"/>
                        </a:rPr>
                        <a:t> pro-capite</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109,3</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37,6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73,7</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9,8</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34,9</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0" name="Tabella 19"/>
          <p:cNvGraphicFramePr>
            <a:graphicFrameLocks noGrp="1"/>
          </p:cNvGraphicFramePr>
          <p:nvPr/>
        </p:nvGraphicFramePr>
        <p:xfrm>
          <a:off x="251520" y="1196752"/>
          <a:ext cx="8352927" cy="2358274"/>
        </p:xfrm>
        <a:graphic>
          <a:graphicData uri="http://schemas.openxmlformats.org/drawingml/2006/table">
            <a:tbl>
              <a:tblPr/>
              <a:tblGrid>
                <a:gridCol w="2355085"/>
                <a:gridCol w="813266"/>
                <a:gridCol w="813266"/>
                <a:gridCol w="1321559"/>
                <a:gridCol w="1016584"/>
                <a:gridCol w="1287672"/>
                <a:gridCol w="745495"/>
              </a:tblGrid>
              <a:tr h="216024">
                <a:tc>
                  <a:txBody>
                    <a:bodyPr/>
                    <a:lstStyle/>
                    <a:p>
                      <a:pPr algn="l" fontAlgn="b"/>
                      <a:r>
                        <a:rPr lang="it-IT" sz="1200" b="0" i="0" u="none" strike="noStrike">
                          <a:solidFill>
                            <a:srgbClr val="000000"/>
                          </a:solidFill>
                          <a:latin typeface="Arial Narrow"/>
                        </a:rPr>
                        <a:t> </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Tour </a:t>
                      </a:r>
                      <a:r>
                        <a:rPr lang="it-IT" sz="1200" b="0" i="0" u="none" strike="noStrike" smtClean="0">
                          <a:solidFill>
                            <a:srgbClr val="000000"/>
                          </a:solidFill>
                          <a:latin typeface="Arial Narrow"/>
                        </a:rPr>
                        <a:t>org.</a:t>
                      </a:r>
                      <a:endParaRPr lang="it-IT" sz="1200" b="0" i="0" u="none" strike="noStrike">
                        <a:solidFill>
                          <a:srgbClr val="000000"/>
                        </a:solidFill>
                        <a:latin typeface="Arial Narrow"/>
                      </a:endParaRPr>
                    </a:p>
                  </a:txBody>
                  <a:tcPr marL="9274" marR="9274" marT="92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 Tour Last </a:t>
                      </a:r>
                      <a:r>
                        <a:rPr lang="it-IT" sz="1200" b="0" i="0" u="none" strike="noStrike" smtClean="0">
                          <a:solidFill>
                            <a:srgbClr val="000000"/>
                          </a:solidFill>
                          <a:latin typeface="Arial Narrow"/>
                        </a:rPr>
                        <a:t>min </a:t>
                      </a:r>
                      <a:endParaRPr lang="it-IT" sz="1200" b="0" i="0" u="none" strike="noStrike">
                        <a:solidFill>
                          <a:srgbClr val="000000"/>
                        </a:solidFill>
                        <a:latin typeface="Arial Narrow"/>
                      </a:endParaRPr>
                    </a:p>
                  </a:txBody>
                  <a:tcPr marL="9274" marR="9274" marT="92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 Tour </a:t>
                      </a:r>
                      <a:r>
                        <a:rPr lang="it-IT" sz="1200" b="0" i="0" u="none" strike="noStrike" smtClean="0">
                          <a:solidFill>
                            <a:srgbClr val="000000"/>
                          </a:solidFill>
                          <a:latin typeface="Arial Narrow"/>
                        </a:rPr>
                        <a:t>su </a:t>
                      </a:r>
                      <a:r>
                        <a:rPr lang="it-IT" sz="1200" b="0" i="0" u="none" strike="noStrike">
                          <a:solidFill>
                            <a:srgbClr val="000000"/>
                          </a:solidFill>
                          <a:latin typeface="Arial Narrow"/>
                        </a:rPr>
                        <a:t>internet </a:t>
                      </a:r>
                    </a:p>
                  </a:txBody>
                  <a:tcPr marL="9274" marR="9274" marT="92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 </a:t>
                      </a:r>
                      <a:r>
                        <a:rPr lang="it-IT" sz="1200" b="0" i="0" u="none" strike="noStrike" smtClean="0">
                          <a:solidFill>
                            <a:srgbClr val="000000"/>
                          </a:solidFill>
                          <a:latin typeface="Arial Narrow"/>
                        </a:rPr>
                        <a:t>Shuttle </a:t>
                      </a:r>
                      <a:r>
                        <a:rPr lang="it-IT" sz="1200" b="0" i="0" u="none" strike="noStrike">
                          <a:solidFill>
                            <a:srgbClr val="000000"/>
                          </a:solidFill>
                          <a:latin typeface="Arial Narrow"/>
                        </a:rPr>
                        <a:t>bus </a:t>
                      </a:r>
                    </a:p>
                  </a:txBody>
                  <a:tcPr marL="9274" marR="9274" marT="92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 Tour </a:t>
                      </a:r>
                      <a:r>
                        <a:rPr lang="it-IT" sz="1200" b="0" i="0" u="none" strike="noStrike" smtClean="0">
                          <a:solidFill>
                            <a:srgbClr val="000000"/>
                          </a:solidFill>
                          <a:latin typeface="Arial Narrow"/>
                        </a:rPr>
                        <a:t> </a:t>
                      </a:r>
                      <a:r>
                        <a:rPr lang="it-IT" sz="1200" b="0" i="0" u="none" strike="noStrike">
                          <a:solidFill>
                            <a:srgbClr val="000000"/>
                          </a:solidFill>
                          <a:latin typeface="Arial Narrow"/>
                        </a:rPr>
                        <a:t>taxi/Limousine </a:t>
                      </a:r>
                    </a:p>
                  </a:txBody>
                  <a:tcPr marL="9274" marR="9274" marT="92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Totale</a:t>
                      </a:r>
                    </a:p>
                  </a:txBody>
                  <a:tcPr marL="9274" marR="9274" marT="92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50">
                <a:tc>
                  <a:txBody>
                    <a:bodyPr/>
                    <a:lstStyle/>
                    <a:p>
                      <a:pPr algn="l" fontAlgn="b"/>
                      <a:r>
                        <a:rPr lang="it-IT" sz="1200" b="0" i="0" u="none" strike="noStrike">
                          <a:solidFill>
                            <a:srgbClr val="000000"/>
                          </a:solidFill>
                          <a:latin typeface="Arial Narrow"/>
                        </a:rPr>
                        <a:t>Africa Medio-Oriente</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43%</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0D580"/>
                    </a:solidFill>
                  </a:tcPr>
                </a:tc>
                <a:tc>
                  <a:txBody>
                    <a:bodyPr/>
                    <a:lstStyle/>
                    <a:p>
                      <a:pPr algn="r" fontAlgn="b"/>
                      <a:r>
                        <a:rPr lang="it-IT" sz="1200" b="0" i="0" u="none" strike="noStrike">
                          <a:solidFill>
                            <a:srgbClr val="000000"/>
                          </a:solidFill>
                          <a:latin typeface="Arial Narrow"/>
                        </a:rPr>
                        <a:t>10%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C81"/>
                    </a:solidFill>
                  </a:tcPr>
                </a:tc>
                <a:tc>
                  <a:txBody>
                    <a:bodyPr/>
                    <a:lstStyle/>
                    <a:p>
                      <a:pPr algn="r" fontAlgn="b"/>
                      <a:r>
                        <a:rPr lang="it-IT" sz="1200" b="0" i="0" u="none" strike="noStrike">
                          <a:solidFill>
                            <a:srgbClr val="000000"/>
                          </a:solidFill>
                          <a:latin typeface="Arial Narrow"/>
                        </a:rPr>
                        <a:t>12%</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B84"/>
                    </a:solidFill>
                  </a:tcPr>
                </a:tc>
                <a:tc>
                  <a:txBody>
                    <a:bodyPr/>
                    <a:lstStyle/>
                    <a:p>
                      <a:pPr algn="r" fontAlgn="b"/>
                      <a:r>
                        <a:rPr lang="it-IT" sz="1200" b="0" i="0" u="none" strike="noStrike">
                          <a:solidFill>
                            <a:srgbClr val="000000"/>
                          </a:solidFill>
                          <a:latin typeface="Arial Narrow"/>
                        </a:rPr>
                        <a:t>28%</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F82"/>
                    </a:solidFill>
                  </a:tcPr>
                </a:tc>
                <a:tc>
                  <a:txBody>
                    <a:bodyPr/>
                    <a:lstStyle/>
                    <a:p>
                      <a:pPr algn="r" fontAlgn="b"/>
                      <a:r>
                        <a:rPr lang="it-IT" sz="1200" b="0" i="0" u="none" strike="noStrike">
                          <a:solidFill>
                            <a:srgbClr val="000000"/>
                          </a:solidFill>
                          <a:latin typeface="Arial Narrow"/>
                        </a:rPr>
                        <a:t>7%</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178"/>
                    </a:solidFill>
                  </a:tcPr>
                </a:tc>
                <a:tc>
                  <a:txBody>
                    <a:bodyPr/>
                    <a:lstStyle/>
                    <a:p>
                      <a:pPr algn="r" fontAlgn="b"/>
                      <a:r>
                        <a:rPr lang="it-IT" sz="1200" b="0" i="0" u="none" strike="noStrike">
                          <a:solidFill>
                            <a:srgbClr val="000000"/>
                          </a:solidFill>
                          <a:latin typeface="Arial Narrow"/>
                        </a:rPr>
                        <a:t>100%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50">
                <a:tc>
                  <a:txBody>
                    <a:bodyPr/>
                    <a:lstStyle/>
                    <a:p>
                      <a:pPr algn="l" fontAlgn="b"/>
                      <a:r>
                        <a:rPr lang="it-IT" sz="1200" b="0" i="0" u="none" strike="noStrike">
                          <a:solidFill>
                            <a:srgbClr val="000000"/>
                          </a:solidFill>
                          <a:latin typeface="Arial Narrow"/>
                        </a:rPr>
                        <a:t>America centro meridionale</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49%</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D07F"/>
                    </a:solidFill>
                  </a:tcPr>
                </a:tc>
                <a:tc>
                  <a:txBody>
                    <a:bodyPr/>
                    <a:lstStyle/>
                    <a:p>
                      <a:pPr algn="r" fontAlgn="b"/>
                      <a:r>
                        <a:rPr lang="it-IT" sz="1200" b="0" i="0" u="none" strike="noStrike">
                          <a:solidFill>
                            <a:srgbClr val="000000"/>
                          </a:solidFill>
                          <a:latin typeface="Arial Narrow"/>
                        </a:rPr>
                        <a:t>16%</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E884"/>
                    </a:solidFill>
                  </a:tcPr>
                </a:tc>
                <a:tc>
                  <a:txBody>
                    <a:bodyPr/>
                    <a:lstStyle/>
                    <a:p>
                      <a:pPr algn="r" fontAlgn="b"/>
                      <a:r>
                        <a:rPr lang="it-IT" sz="1200" b="0" i="0" u="none" strike="noStrike">
                          <a:solidFill>
                            <a:srgbClr val="000000"/>
                          </a:solidFill>
                          <a:latin typeface="Arial Narrow"/>
                        </a:rPr>
                        <a:t>8%</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F7B"/>
                    </a:solidFill>
                  </a:tcPr>
                </a:tc>
                <a:tc>
                  <a:txBody>
                    <a:bodyPr/>
                    <a:lstStyle/>
                    <a:p>
                      <a:pPr algn="r" fontAlgn="b"/>
                      <a:r>
                        <a:rPr lang="it-IT" sz="1200" b="0" i="0" u="none" strike="noStrike">
                          <a:solidFill>
                            <a:srgbClr val="000000"/>
                          </a:solidFill>
                          <a:latin typeface="Arial Narrow"/>
                        </a:rPr>
                        <a:t>24%</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E283"/>
                    </a:solidFill>
                  </a:tcPr>
                </a:tc>
                <a:tc>
                  <a:txBody>
                    <a:bodyPr/>
                    <a:lstStyle/>
                    <a:p>
                      <a:pPr algn="r" fontAlgn="b"/>
                      <a:r>
                        <a:rPr lang="it-IT" sz="1200" b="0" i="0" u="none" strike="noStrike">
                          <a:solidFill>
                            <a:srgbClr val="000000"/>
                          </a:solidFill>
                          <a:latin typeface="Arial Narrow"/>
                        </a:rPr>
                        <a:t>3%</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76D"/>
                    </a:solidFill>
                  </a:tcPr>
                </a:tc>
                <a:tc>
                  <a:txBody>
                    <a:bodyPr/>
                    <a:lstStyle/>
                    <a:p>
                      <a:pPr algn="r" fontAlgn="b"/>
                      <a:r>
                        <a:rPr lang="it-IT" sz="1200" b="0" i="0" u="none" strike="noStrike">
                          <a:solidFill>
                            <a:srgbClr val="000000"/>
                          </a:solidFill>
                          <a:latin typeface="Arial Narrow"/>
                        </a:rPr>
                        <a:t>100%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50">
                <a:tc>
                  <a:txBody>
                    <a:bodyPr/>
                    <a:lstStyle/>
                    <a:p>
                      <a:pPr algn="l" fontAlgn="b"/>
                      <a:r>
                        <a:rPr lang="it-IT" sz="1200" b="0" i="0" u="none" strike="noStrike">
                          <a:solidFill>
                            <a:srgbClr val="000000"/>
                          </a:solidFill>
                          <a:latin typeface="Arial Narrow"/>
                        </a:rPr>
                        <a:t>Asia</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70%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DC17C"/>
                    </a:solidFill>
                  </a:tcPr>
                </a:tc>
                <a:tc>
                  <a:txBody>
                    <a:bodyPr/>
                    <a:lstStyle/>
                    <a:p>
                      <a:pPr algn="r" fontAlgn="b"/>
                      <a:r>
                        <a:rPr lang="it-IT" sz="1200" b="0" i="0" u="none" strike="noStrike">
                          <a:solidFill>
                            <a:srgbClr val="000000"/>
                          </a:solidFill>
                          <a:latin typeface="Arial Narrow"/>
                        </a:rPr>
                        <a:t>4%</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570"/>
                    </a:solidFill>
                  </a:tcPr>
                </a:tc>
                <a:tc>
                  <a:txBody>
                    <a:bodyPr/>
                    <a:lstStyle/>
                    <a:p>
                      <a:pPr algn="r" fontAlgn="b"/>
                      <a:r>
                        <a:rPr lang="it-IT" sz="1200" b="0" i="0" u="none" strike="noStrike">
                          <a:solidFill>
                            <a:srgbClr val="000000"/>
                          </a:solidFill>
                          <a:latin typeface="Arial Narrow"/>
                        </a:rPr>
                        <a:t>4%</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570"/>
                    </a:solidFill>
                  </a:tcPr>
                </a:tc>
                <a:tc>
                  <a:txBody>
                    <a:bodyPr/>
                    <a:lstStyle/>
                    <a:p>
                      <a:pPr algn="r" fontAlgn="b"/>
                      <a:r>
                        <a:rPr lang="it-IT" sz="1200" b="0" i="0" u="none" strike="noStrike">
                          <a:solidFill>
                            <a:srgbClr val="000000"/>
                          </a:solidFill>
                          <a:latin typeface="Arial Narrow"/>
                        </a:rPr>
                        <a:t>11%</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fontAlgn="b"/>
                      <a:r>
                        <a:rPr lang="it-IT" sz="1200" b="0" i="0" u="none" strike="noStrike">
                          <a:solidFill>
                            <a:srgbClr val="000000"/>
                          </a:solidFill>
                          <a:latin typeface="Arial Narrow"/>
                        </a:rPr>
                        <a:t>10%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C81"/>
                    </a:solidFill>
                  </a:tcPr>
                </a:tc>
                <a:tc>
                  <a:txBody>
                    <a:bodyPr/>
                    <a:lstStyle/>
                    <a:p>
                      <a:pPr algn="r" fontAlgn="b"/>
                      <a:r>
                        <a:rPr lang="it-IT" sz="1200" b="0" i="0" u="none" strike="noStrike">
                          <a:solidFill>
                            <a:srgbClr val="000000"/>
                          </a:solidFill>
                          <a:latin typeface="Arial Narrow"/>
                        </a:rPr>
                        <a:t>100%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50">
                <a:tc>
                  <a:txBody>
                    <a:bodyPr/>
                    <a:lstStyle/>
                    <a:p>
                      <a:pPr algn="l" fontAlgn="b"/>
                      <a:r>
                        <a:rPr lang="it-IT" sz="1200" b="0" i="0" u="none" strike="noStrike">
                          <a:solidFill>
                            <a:srgbClr val="000000"/>
                          </a:solidFill>
                          <a:latin typeface="Arial Narrow"/>
                        </a:rPr>
                        <a:t>Europa continentale e del Nord</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32%</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DC81"/>
                    </a:solidFill>
                  </a:tcPr>
                </a:tc>
                <a:tc>
                  <a:txBody>
                    <a:bodyPr/>
                    <a:lstStyle/>
                    <a:p>
                      <a:pPr algn="r" fontAlgn="b"/>
                      <a:r>
                        <a:rPr lang="it-IT" sz="1200" b="0" i="0" u="none" strike="noStrike">
                          <a:solidFill>
                            <a:srgbClr val="000000"/>
                          </a:solidFill>
                          <a:latin typeface="Arial Narrow"/>
                        </a:rPr>
                        <a:t>7%</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178"/>
                    </a:solidFill>
                  </a:tcPr>
                </a:tc>
                <a:tc>
                  <a:txBody>
                    <a:bodyPr/>
                    <a:lstStyle/>
                    <a:p>
                      <a:pPr algn="r" fontAlgn="b"/>
                      <a:r>
                        <a:rPr lang="it-IT" sz="1200" b="0" i="0" u="none" strike="noStrike">
                          <a:solidFill>
                            <a:srgbClr val="000000"/>
                          </a:solidFill>
                          <a:latin typeface="Arial Narrow"/>
                        </a:rPr>
                        <a:t>7%</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178"/>
                    </a:solidFill>
                  </a:tcPr>
                </a:tc>
                <a:tc>
                  <a:txBody>
                    <a:bodyPr/>
                    <a:lstStyle/>
                    <a:p>
                      <a:pPr algn="r" fontAlgn="b"/>
                      <a:r>
                        <a:rPr lang="it-IT" sz="1200" b="0" i="0" u="none" strike="noStrike">
                          <a:solidFill>
                            <a:srgbClr val="000000"/>
                          </a:solidFill>
                          <a:latin typeface="Arial Narrow"/>
                        </a:rPr>
                        <a:t>48%</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4D17F"/>
                    </a:solidFill>
                  </a:tcPr>
                </a:tc>
                <a:tc>
                  <a:txBody>
                    <a:bodyPr/>
                    <a:lstStyle/>
                    <a:p>
                      <a:pPr algn="r" fontAlgn="b"/>
                      <a:r>
                        <a:rPr lang="it-IT" sz="1200" b="0" i="0" u="none" strike="noStrike">
                          <a:solidFill>
                            <a:srgbClr val="000000"/>
                          </a:solidFill>
                          <a:latin typeface="Arial Narrow"/>
                        </a:rPr>
                        <a:t>6%</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276"/>
                    </a:solidFill>
                  </a:tcPr>
                </a:tc>
                <a:tc>
                  <a:txBody>
                    <a:bodyPr/>
                    <a:lstStyle/>
                    <a:p>
                      <a:pPr algn="r" fontAlgn="b"/>
                      <a:r>
                        <a:rPr lang="it-IT" sz="1200" b="0" i="0" u="none" strike="noStrike">
                          <a:solidFill>
                            <a:srgbClr val="000000"/>
                          </a:solidFill>
                          <a:latin typeface="Arial Narrow"/>
                        </a:rPr>
                        <a:t>100%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50">
                <a:tc>
                  <a:txBody>
                    <a:bodyPr/>
                    <a:lstStyle/>
                    <a:p>
                      <a:pPr algn="l" fontAlgn="b"/>
                      <a:r>
                        <a:rPr lang="it-IT" sz="1200" b="0" i="0" u="none" strike="noStrike">
                          <a:solidFill>
                            <a:srgbClr val="000000"/>
                          </a:solidFill>
                          <a:latin typeface="Arial Narrow"/>
                        </a:rPr>
                        <a:t>Europa dell'Est</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37%</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D981"/>
                    </a:solidFill>
                  </a:tcPr>
                </a:tc>
                <a:tc>
                  <a:txBody>
                    <a:bodyPr/>
                    <a:lstStyle/>
                    <a:p>
                      <a:pPr algn="r" fontAlgn="b"/>
                      <a:r>
                        <a:rPr lang="it-IT" sz="1200" b="0" i="0" u="none" strike="noStrike">
                          <a:solidFill>
                            <a:srgbClr val="000000"/>
                          </a:solidFill>
                          <a:latin typeface="Arial Narrow"/>
                        </a:rPr>
                        <a:t>6%</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276"/>
                    </a:solidFill>
                  </a:tcPr>
                </a:tc>
                <a:tc>
                  <a:txBody>
                    <a:bodyPr/>
                    <a:lstStyle/>
                    <a:p>
                      <a:pPr algn="r" fontAlgn="b"/>
                      <a:r>
                        <a:rPr lang="it-IT" sz="1200" b="0" i="0" u="none" strike="noStrike">
                          <a:solidFill>
                            <a:srgbClr val="000000"/>
                          </a:solidFill>
                          <a:latin typeface="Arial Narrow"/>
                        </a:rPr>
                        <a:t>6%</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276"/>
                    </a:solidFill>
                  </a:tcPr>
                </a:tc>
                <a:tc>
                  <a:txBody>
                    <a:bodyPr/>
                    <a:lstStyle/>
                    <a:p>
                      <a:pPr algn="r" fontAlgn="b"/>
                      <a:r>
                        <a:rPr lang="it-IT" sz="1200" b="0" i="0" u="none" strike="noStrike">
                          <a:solidFill>
                            <a:srgbClr val="000000"/>
                          </a:solidFill>
                          <a:latin typeface="Arial Narrow"/>
                        </a:rPr>
                        <a:t>44%</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D480"/>
                    </a:solidFill>
                  </a:tcPr>
                </a:tc>
                <a:tc>
                  <a:txBody>
                    <a:bodyPr/>
                    <a:lstStyle/>
                    <a:p>
                      <a:pPr algn="r" fontAlgn="b"/>
                      <a:r>
                        <a:rPr lang="it-IT" sz="1200" b="0" i="0" u="none" strike="noStrike">
                          <a:solidFill>
                            <a:srgbClr val="000000"/>
                          </a:solidFill>
                          <a:latin typeface="Arial Narrow"/>
                        </a:rPr>
                        <a:t>6%</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276"/>
                    </a:solidFill>
                  </a:tcPr>
                </a:tc>
                <a:tc>
                  <a:txBody>
                    <a:bodyPr/>
                    <a:lstStyle/>
                    <a:p>
                      <a:pPr algn="r" fontAlgn="b"/>
                      <a:r>
                        <a:rPr lang="it-IT" sz="1200" b="0" i="0" u="none" strike="noStrike">
                          <a:solidFill>
                            <a:srgbClr val="000000"/>
                          </a:solidFill>
                          <a:latin typeface="Arial Narrow"/>
                        </a:rPr>
                        <a:t>100%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50">
                <a:tc>
                  <a:txBody>
                    <a:bodyPr/>
                    <a:lstStyle/>
                    <a:p>
                      <a:pPr algn="l" fontAlgn="b"/>
                      <a:r>
                        <a:rPr lang="it-IT" sz="1200" b="0" i="0" u="none" strike="noStrike">
                          <a:solidFill>
                            <a:srgbClr val="000000"/>
                          </a:solidFill>
                          <a:latin typeface="Arial Narrow"/>
                        </a:rPr>
                        <a:t>FRANCIA</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15%</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E984"/>
                    </a:solidFill>
                  </a:tcPr>
                </a:tc>
                <a:tc>
                  <a:txBody>
                    <a:bodyPr/>
                    <a:lstStyle/>
                    <a:p>
                      <a:pPr algn="r" fontAlgn="b"/>
                      <a:r>
                        <a:rPr lang="it-IT" sz="1200" b="0" i="0" u="none" strike="noStrike">
                          <a:solidFill>
                            <a:srgbClr val="000000"/>
                          </a:solidFill>
                          <a:latin typeface="Arial Narrow"/>
                        </a:rPr>
                        <a:t>3%</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76D"/>
                    </a:solidFill>
                  </a:tcPr>
                </a:tc>
                <a:tc>
                  <a:txBody>
                    <a:bodyPr/>
                    <a:lstStyle/>
                    <a:p>
                      <a:pPr algn="r" fontAlgn="b"/>
                      <a:r>
                        <a:rPr lang="it-IT" sz="1200" b="0" i="0" u="none" strike="noStrike">
                          <a:solidFill>
                            <a:srgbClr val="000000"/>
                          </a:solidFill>
                          <a:latin typeface="Arial Narrow"/>
                        </a:rPr>
                        <a:t>2%</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fontAlgn="b"/>
                      <a:r>
                        <a:rPr lang="it-IT" sz="1200" b="0" i="0" u="none" strike="noStrike">
                          <a:solidFill>
                            <a:srgbClr val="000000"/>
                          </a:solidFill>
                          <a:latin typeface="Arial Narrow"/>
                        </a:rPr>
                        <a:t>74%</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fontAlgn="b"/>
                      <a:r>
                        <a:rPr lang="it-IT" sz="1200" b="0" i="0" u="none" strike="noStrike">
                          <a:solidFill>
                            <a:srgbClr val="000000"/>
                          </a:solidFill>
                          <a:latin typeface="Arial Narrow"/>
                        </a:rPr>
                        <a:t>5%</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473"/>
                    </a:solidFill>
                  </a:tcPr>
                </a:tc>
                <a:tc>
                  <a:txBody>
                    <a:bodyPr/>
                    <a:lstStyle/>
                    <a:p>
                      <a:pPr algn="r" fontAlgn="b"/>
                      <a:r>
                        <a:rPr lang="it-IT" sz="1200" b="0" i="0" u="none" strike="noStrike">
                          <a:solidFill>
                            <a:srgbClr val="000000"/>
                          </a:solidFill>
                          <a:latin typeface="Arial Narrow"/>
                        </a:rPr>
                        <a:t>100%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50">
                <a:tc>
                  <a:txBody>
                    <a:bodyPr/>
                    <a:lstStyle/>
                    <a:p>
                      <a:pPr algn="l" fontAlgn="b"/>
                      <a:r>
                        <a:rPr lang="it-IT" sz="1200" b="0" i="0" u="none" strike="noStrike">
                          <a:solidFill>
                            <a:srgbClr val="000000"/>
                          </a:solidFill>
                          <a:latin typeface="Arial Narrow"/>
                        </a:rPr>
                        <a:t>Gran Bretagna e Irlanda</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E82"/>
                    </a:solidFill>
                  </a:tcPr>
                </a:tc>
                <a:tc>
                  <a:txBody>
                    <a:bodyPr/>
                    <a:lstStyle/>
                    <a:p>
                      <a:pPr algn="r" fontAlgn="b"/>
                      <a:r>
                        <a:rPr lang="it-IT" sz="1200" b="0" i="0" u="none" strike="noStrike">
                          <a:solidFill>
                            <a:srgbClr val="000000"/>
                          </a:solidFill>
                          <a:latin typeface="Arial Narrow"/>
                        </a:rPr>
                        <a:t>12%</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B84"/>
                    </a:solidFill>
                  </a:tcPr>
                </a:tc>
                <a:tc>
                  <a:txBody>
                    <a:bodyPr/>
                    <a:lstStyle/>
                    <a:p>
                      <a:pPr algn="r" fontAlgn="b"/>
                      <a:r>
                        <a:rPr lang="it-IT" sz="1200" b="0" i="0" u="none" strike="noStrike">
                          <a:solidFill>
                            <a:srgbClr val="000000"/>
                          </a:solidFill>
                          <a:latin typeface="Arial Narrow"/>
                        </a:rPr>
                        <a:t>6%</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276"/>
                    </a:solidFill>
                  </a:tcPr>
                </a:tc>
                <a:tc>
                  <a:txBody>
                    <a:bodyPr/>
                    <a:lstStyle/>
                    <a:p>
                      <a:pPr algn="r" fontAlgn="b"/>
                      <a:r>
                        <a:rPr lang="it-IT" sz="1200" b="0" i="0" u="none" strike="noStrike">
                          <a:solidFill>
                            <a:srgbClr val="000000"/>
                          </a:solidFill>
                          <a:latin typeface="Arial Narrow"/>
                        </a:rPr>
                        <a:t>51%</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F7F"/>
                    </a:solidFill>
                  </a:tcPr>
                </a:tc>
                <a:tc>
                  <a:txBody>
                    <a:bodyPr/>
                    <a:lstStyle/>
                    <a:p>
                      <a:pPr algn="r" fontAlgn="b"/>
                      <a:r>
                        <a:rPr lang="it-IT" sz="1200" b="0" i="0" u="none" strike="noStrike">
                          <a:solidFill>
                            <a:srgbClr val="000000"/>
                          </a:solidFill>
                          <a:latin typeface="Arial Narrow"/>
                        </a:rPr>
                        <a:t>3%</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76D"/>
                    </a:solidFill>
                  </a:tcPr>
                </a:tc>
                <a:tc>
                  <a:txBody>
                    <a:bodyPr/>
                    <a:lstStyle/>
                    <a:p>
                      <a:pPr algn="r" fontAlgn="b"/>
                      <a:r>
                        <a:rPr lang="it-IT" sz="1200" b="0" i="0" u="none" strike="noStrike">
                          <a:solidFill>
                            <a:srgbClr val="000000"/>
                          </a:solidFill>
                          <a:latin typeface="Arial Narrow"/>
                        </a:rPr>
                        <a:t>100%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50">
                <a:tc>
                  <a:txBody>
                    <a:bodyPr/>
                    <a:lstStyle/>
                    <a:p>
                      <a:pPr algn="l" fontAlgn="b"/>
                      <a:r>
                        <a:rPr lang="it-IT" sz="1200" b="0" i="0" u="none" strike="noStrike">
                          <a:solidFill>
                            <a:srgbClr val="000000"/>
                          </a:solidFill>
                          <a:latin typeface="Arial Narrow"/>
                        </a:rPr>
                        <a:t>ITALIA</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12%</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B84"/>
                    </a:solidFill>
                  </a:tcPr>
                </a:tc>
                <a:tc>
                  <a:txBody>
                    <a:bodyPr/>
                    <a:lstStyle/>
                    <a:p>
                      <a:pPr algn="r" fontAlgn="b"/>
                      <a:r>
                        <a:rPr lang="it-IT" sz="1200" b="0" i="0" u="none" strike="noStrike">
                          <a:solidFill>
                            <a:srgbClr val="000000"/>
                          </a:solidFill>
                          <a:latin typeface="Arial Narrow"/>
                        </a:rPr>
                        <a:t>7%</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178"/>
                    </a:solidFill>
                  </a:tcPr>
                </a:tc>
                <a:tc>
                  <a:txBody>
                    <a:bodyPr/>
                    <a:lstStyle/>
                    <a:p>
                      <a:pPr algn="r" fontAlgn="b"/>
                      <a:r>
                        <a:rPr lang="it-IT" sz="1200" b="0" i="0" u="none" strike="noStrike">
                          <a:solidFill>
                            <a:srgbClr val="000000"/>
                          </a:solidFill>
                          <a:latin typeface="Arial Narrow"/>
                        </a:rPr>
                        <a:t>7%</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178"/>
                    </a:solidFill>
                  </a:tcPr>
                </a:tc>
                <a:tc>
                  <a:txBody>
                    <a:bodyPr/>
                    <a:lstStyle/>
                    <a:p>
                      <a:pPr algn="r" fontAlgn="b"/>
                      <a:r>
                        <a:rPr lang="it-IT" sz="1200" b="0" i="0" u="none" strike="noStrike">
                          <a:solidFill>
                            <a:srgbClr val="000000"/>
                          </a:solidFill>
                          <a:latin typeface="Arial Narrow"/>
                        </a:rPr>
                        <a:t>67%</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C37C"/>
                    </a:solidFill>
                  </a:tcPr>
                </a:tc>
                <a:tc>
                  <a:txBody>
                    <a:bodyPr/>
                    <a:lstStyle/>
                    <a:p>
                      <a:pPr algn="r" fontAlgn="b"/>
                      <a:r>
                        <a:rPr lang="it-IT" sz="1200" b="0" i="0" u="none" strike="noStrike">
                          <a:solidFill>
                            <a:srgbClr val="000000"/>
                          </a:solidFill>
                          <a:latin typeface="Arial Narrow"/>
                        </a:rPr>
                        <a:t>7%</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178"/>
                    </a:solidFill>
                  </a:tcPr>
                </a:tc>
                <a:tc>
                  <a:txBody>
                    <a:bodyPr/>
                    <a:lstStyle/>
                    <a:p>
                      <a:pPr algn="r" fontAlgn="b"/>
                      <a:r>
                        <a:rPr lang="it-IT" sz="1200" b="0" i="0" u="none" strike="noStrike">
                          <a:solidFill>
                            <a:srgbClr val="000000"/>
                          </a:solidFill>
                          <a:latin typeface="Arial Narrow"/>
                        </a:rPr>
                        <a:t>100%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50">
                <a:tc>
                  <a:txBody>
                    <a:bodyPr/>
                    <a:lstStyle/>
                    <a:p>
                      <a:pPr algn="l" fontAlgn="b"/>
                      <a:r>
                        <a:rPr lang="it-IT" sz="1200" b="0" i="0" u="none" strike="noStrike">
                          <a:solidFill>
                            <a:srgbClr val="000000"/>
                          </a:solidFill>
                          <a:latin typeface="Arial Narrow"/>
                        </a:rPr>
                        <a:t>Penisola Iberica</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15%</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E984"/>
                    </a:solidFill>
                  </a:tcPr>
                </a:tc>
                <a:tc>
                  <a:txBody>
                    <a:bodyPr/>
                    <a:lstStyle/>
                    <a:p>
                      <a:pPr algn="r" fontAlgn="b"/>
                      <a:r>
                        <a:rPr lang="it-IT" sz="1200" b="0" i="0" u="none" strike="noStrike">
                          <a:solidFill>
                            <a:srgbClr val="000000"/>
                          </a:solidFill>
                          <a:latin typeface="Arial Narrow"/>
                        </a:rPr>
                        <a:t>24%</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E283"/>
                    </a:solidFill>
                  </a:tcPr>
                </a:tc>
                <a:tc>
                  <a:txBody>
                    <a:bodyPr/>
                    <a:lstStyle/>
                    <a:p>
                      <a:pPr algn="r" fontAlgn="b"/>
                      <a:r>
                        <a:rPr lang="it-IT" sz="1200" b="0" i="0" u="none" strike="noStrike">
                          <a:solidFill>
                            <a:srgbClr val="000000"/>
                          </a:solidFill>
                          <a:latin typeface="Arial Narrow"/>
                        </a:rPr>
                        <a:t>10%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C81"/>
                    </a:solidFill>
                  </a:tcPr>
                </a:tc>
                <a:tc>
                  <a:txBody>
                    <a:bodyPr/>
                    <a:lstStyle/>
                    <a:p>
                      <a:pPr algn="r" fontAlgn="b"/>
                      <a:r>
                        <a:rPr lang="it-IT" sz="1200" b="0" i="0" u="none" strike="noStrike">
                          <a:solidFill>
                            <a:srgbClr val="000000"/>
                          </a:solidFill>
                          <a:latin typeface="Arial Narrow"/>
                        </a:rPr>
                        <a:t>39%</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D780"/>
                    </a:solidFill>
                  </a:tcPr>
                </a:tc>
                <a:tc>
                  <a:txBody>
                    <a:bodyPr/>
                    <a:lstStyle/>
                    <a:p>
                      <a:pPr algn="r" fontAlgn="b"/>
                      <a:r>
                        <a:rPr lang="it-IT" sz="1200" b="0" i="0" u="none" strike="noStrike">
                          <a:solidFill>
                            <a:srgbClr val="000000"/>
                          </a:solidFill>
                          <a:latin typeface="Arial Narrow"/>
                        </a:rPr>
                        <a:t>12%</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B84"/>
                    </a:solidFill>
                  </a:tcPr>
                </a:tc>
                <a:tc>
                  <a:txBody>
                    <a:bodyPr/>
                    <a:lstStyle/>
                    <a:p>
                      <a:pPr algn="r" fontAlgn="b"/>
                      <a:r>
                        <a:rPr lang="it-IT" sz="1200" b="0" i="0" u="none" strike="noStrike">
                          <a:solidFill>
                            <a:srgbClr val="000000"/>
                          </a:solidFill>
                          <a:latin typeface="Arial Narrow"/>
                        </a:rPr>
                        <a:t>100%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50">
                <a:tc>
                  <a:txBody>
                    <a:bodyPr/>
                    <a:lstStyle/>
                    <a:p>
                      <a:pPr algn="l" fontAlgn="b"/>
                      <a:r>
                        <a:rPr lang="it-IT" sz="1200" b="0" i="0" u="none" strike="noStrike">
                          <a:solidFill>
                            <a:srgbClr val="000000"/>
                          </a:solidFill>
                          <a:latin typeface="Arial Narrow"/>
                        </a:rPr>
                        <a:t>USA, CANADA, Australia, Nuova Zelanda</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64%</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CC67D"/>
                    </a:solidFill>
                  </a:tcPr>
                </a:tc>
                <a:tc>
                  <a:txBody>
                    <a:bodyPr/>
                    <a:lstStyle/>
                    <a:p>
                      <a:pPr algn="r" fontAlgn="b"/>
                      <a:r>
                        <a:rPr lang="it-IT" sz="1200" b="0" i="0" u="none" strike="noStrike">
                          <a:solidFill>
                            <a:srgbClr val="000000"/>
                          </a:solidFill>
                          <a:latin typeface="Arial Narrow"/>
                        </a:rPr>
                        <a:t>8%</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F7B"/>
                    </a:solidFill>
                  </a:tcPr>
                </a:tc>
                <a:tc>
                  <a:txBody>
                    <a:bodyPr/>
                    <a:lstStyle/>
                    <a:p>
                      <a:pPr algn="r" fontAlgn="b"/>
                      <a:r>
                        <a:rPr lang="it-IT" sz="1200" b="0" i="0" u="none" strike="noStrike">
                          <a:solidFill>
                            <a:srgbClr val="000000"/>
                          </a:solidFill>
                          <a:latin typeface="Arial Narrow"/>
                        </a:rPr>
                        <a:t>6%</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276"/>
                    </a:solidFill>
                  </a:tcPr>
                </a:tc>
                <a:tc>
                  <a:txBody>
                    <a:bodyPr/>
                    <a:lstStyle/>
                    <a:p>
                      <a:pPr algn="r" fontAlgn="b"/>
                      <a:r>
                        <a:rPr lang="it-IT" sz="1200" b="0" i="0" u="none" strike="noStrike">
                          <a:solidFill>
                            <a:srgbClr val="000000"/>
                          </a:solidFill>
                          <a:latin typeface="Arial Narrow"/>
                        </a:rPr>
                        <a:t>19%</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CE683"/>
                    </a:solidFill>
                  </a:tcPr>
                </a:tc>
                <a:tc>
                  <a:txBody>
                    <a:bodyPr/>
                    <a:lstStyle/>
                    <a:p>
                      <a:pPr algn="r" fontAlgn="b"/>
                      <a:r>
                        <a:rPr lang="it-IT" sz="1200" b="0" i="0" u="none" strike="noStrike">
                          <a:solidFill>
                            <a:srgbClr val="000000"/>
                          </a:solidFill>
                          <a:latin typeface="Arial Narrow"/>
                        </a:rPr>
                        <a:t>3%</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76D"/>
                    </a:solidFill>
                  </a:tcPr>
                </a:tc>
                <a:tc>
                  <a:txBody>
                    <a:bodyPr/>
                    <a:lstStyle/>
                    <a:p>
                      <a:pPr algn="r" fontAlgn="b"/>
                      <a:r>
                        <a:rPr lang="it-IT" sz="1200" b="0" i="0" u="none" strike="noStrike">
                          <a:solidFill>
                            <a:srgbClr val="000000"/>
                          </a:solidFill>
                          <a:latin typeface="Arial Narrow"/>
                        </a:rPr>
                        <a:t>100%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50">
                <a:tc>
                  <a:txBody>
                    <a:bodyPr/>
                    <a:lstStyle/>
                    <a:p>
                      <a:pPr algn="l" fontAlgn="b"/>
                      <a:r>
                        <a:rPr lang="it-IT" sz="1200" b="0" i="0" u="none" strike="noStrike">
                          <a:solidFill>
                            <a:srgbClr val="000000"/>
                          </a:solidFill>
                          <a:latin typeface="Arial Narrow"/>
                        </a:rPr>
                        <a:t>Totale dei crocieristi</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42%</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D580"/>
                    </a:solidFill>
                  </a:tcPr>
                </a:tc>
                <a:tc>
                  <a:txBody>
                    <a:bodyPr/>
                    <a:lstStyle/>
                    <a:p>
                      <a:pPr algn="r" fontAlgn="b"/>
                      <a:r>
                        <a:rPr lang="it-IT" sz="1200" b="0" i="0" u="none" strike="noStrike">
                          <a:solidFill>
                            <a:srgbClr val="000000"/>
                          </a:solidFill>
                          <a:latin typeface="Arial Narrow"/>
                        </a:rPr>
                        <a:t>11%</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fontAlgn="b"/>
                      <a:r>
                        <a:rPr lang="it-IT" sz="1200" b="0" i="0" u="none" strike="noStrike">
                          <a:solidFill>
                            <a:srgbClr val="000000"/>
                          </a:solidFill>
                          <a:latin typeface="Arial Narrow"/>
                        </a:rPr>
                        <a:t>6%</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276"/>
                    </a:solidFill>
                  </a:tcPr>
                </a:tc>
                <a:tc>
                  <a:txBody>
                    <a:bodyPr/>
                    <a:lstStyle/>
                    <a:p>
                      <a:pPr algn="r" fontAlgn="b"/>
                      <a:r>
                        <a:rPr lang="it-IT" sz="1200" b="0" i="0" u="none" strike="noStrike">
                          <a:solidFill>
                            <a:srgbClr val="000000"/>
                          </a:solidFill>
                          <a:latin typeface="Arial Narrow"/>
                        </a:rPr>
                        <a:t>36%</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A81"/>
                    </a:solidFill>
                  </a:tcPr>
                </a:tc>
                <a:tc>
                  <a:txBody>
                    <a:bodyPr/>
                    <a:lstStyle/>
                    <a:p>
                      <a:pPr algn="r" fontAlgn="b"/>
                      <a:r>
                        <a:rPr lang="it-IT" sz="1200" b="0" i="0" u="none" strike="noStrike">
                          <a:solidFill>
                            <a:srgbClr val="000000"/>
                          </a:solidFill>
                          <a:latin typeface="Arial Narrow"/>
                        </a:rPr>
                        <a:t>5%</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473"/>
                    </a:solidFill>
                  </a:tcPr>
                </a:tc>
                <a:tc>
                  <a:txBody>
                    <a:bodyPr/>
                    <a:lstStyle/>
                    <a:p>
                      <a:pPr algn="r" fontAlgn="b"/>
                      <a:r>
                        <a:rPr lang="it-IT" sz="1200" b="0" i="0" u="none" strike="noStrike">
                          <a:solidFill>
                            <a:srgbClr val="000000"/>
                          </a:solidFill>
                          <a:latin typeface="Arial Narrow"/>
                        </a:rPr>
                        <a:t>100%</a:t>
                      </a:r>
                    </a:p>
                  </a:txBody>
                  <a:tcPr marL="9274" marR="9274" marT="92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t>I livelli di soddisfazione del crocierista</a:t>
            </a:r>
            <a:endParaRPr lang="it-IT" sz="2400" smtClean="0"/>
          </a:p>
          <a:p>
            <a:endParaRPr lang="it-IT"/>
          </a:p>
        </p:txBody>
      </p:sp>
      <p:sp>
        <p:nvSpPr>
          <p:cNvPr id="30" name="CasellaDiTesto 29"/>
          <p:cNvSpPr txBox="1"/>
          <p:nvPr/>
        </p:nvSpPr>
        <p:spPr>
          <a:xfrm>
            <a:off x="7020272" y="494116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323528" y="1321023"/>
            <a:ext cx="8748464" cy="307777"/>
          </a:xfrm>
          <a:prstGeom prst="rect">
            <a:avLst/>
          </a:prstGeom>
          <a:noFill/>
        </p:spPr>
        <p:txBody>
          <a:bodyPr wrap="square" rtlCol="0">
            <a:spAutoFit/>
          </a:bodyPr>
          <a:lstStyle/>
          <a:p>
            <a:r>
              <a:rPr lang="it-IT" sz="1400" smtClean="0"/>
              <a:t>GIUDIZI DEI PASSEGGERI  SULLE DIVERSE DIMENSIONI DELL’ESPERIENZA A TERRA</a:t>
            </a:r>
            <a:endParaRPr lang="it-IT" sz="1400"/>
          </a:p>
        </p:txBody>
      </p:sp>
      <p:sp>
        <p:nvSpPr>
          <p:cNvPr id="21" name="CasellaDiTesto 20"/>
          <p:cNvSpPr txBox="1"/>
          <p:nvPr/>
        </p:nvSpPr>
        <p:spPr>
          <a:xfrm>
            <a:off x="323528" y="3645024"/>
            <a:ext cx="7992888" cy="307777"/>
          </a:xfrm>
          <a:prstGeom prst="rect">
            <a:avLst/>
          </a:prstGeom>
          <a:noFill/>
        </p:spPr>
        <p:txBody>
          <a:bodyPr wrap="square" rtlCol="0">
            <a:spAutoFit/>
          </a:bodyPr>
          <a:lstStyle/>
          <a:p>
            <a:r>
              <a:rPr lang="it-IT" sz="1400" smtClean="0"/>
              <a:t>CROCIERE  3 E 4 STELLE: GIUDIZI DEI PASSEGGERI SULLE DIVERSE DIMENSIONI DELL’ESPERIENZA A TERRA</a:t>
            </a:r>
            <a:endParaRPr lang="it-IT" sz="1400"/>
          </a:p>
        </p:txBody>
      </p:sp>
      <p:grpSp>
        <p:nvGrpSpPr>
          <p:cNvPr id="2" name="Gruppo 8"/>
          <p:cNvGrpSpPr/>
          <p:nvPr/>
        </p:nvGrpSpPr>
        <p:grpSpPr>
          <a:xfrm>
            <a:off x="7491814" y="0"/>
            <a:ext cx="1652186" cy="540000"/>
            <a:chOff x="-9144" y="6053328"/>
            <a:chExt cx="1652186" cy="540000"/>
          </a:xfrm>
        </p:grpSpPr>
        <p:sp>
          <p:nvSpPr>
            <p:cNvPr id="16" name="Rettangolo 15"/>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8" name="Immagine 17"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19" name="CasellaDiTesto 18"/>
          <p:cNvSpPr txBox="1"/>
          <p:nvPr/>
        </p:nvSpPr>
        <p:spPr>
          <a:xfrm>
            <a:off x="395536" y="6093296"/>
            <a:ext cx="8748464" cy="523220"/>
          </a:xfrm>
          <a:prstGeom prst="rect">
            <a:avLst/>
          </a:prstGeom>
          <a:noFill/>
        </p:spPr>
        <p:txBody>
          <a:bodyPr wrap="square" rtlCol="0">
            <a:spAutoFit/>
          </a:bodyPr>
          <a:lstStyle/>
          <a:p>
            <a:r>
              <a:rPr lang="it-IT" sz="1400" smtClean="0"/>
              <a:t>Il livello della soddisfazione aumenta all’aumentare della fascia qualitativa della crociera con la quale si viaggia. La soddisfazione  espressa dipende  indirettamente anche dal livello dei  servizi crocieristici  a bordo .</a:t>
            </a:r>
            <a:endParaRPr lang="it-IT" sz="1400"/>
          </a:p>
        </p:txBody>
      </p:sp>
      <p:graphicFrame>
        <p:nvGraphicFramePr>
          <p:cNvPr id="10" name="Tabella 9"/>
          <p:cNvGraphicFramePr>
            <a:graphicFrameLocks noGrp="1"/>
          </p:cNvGraphicFramePr>
          <p:nvPr/>
        </p:nvGraphicFramePr>
        <p:xfrm>
          <a:off x="395537" y="1700808"/>
          <a:ext cx="8496943" cy="1892808"/>
        </p:xfrm>
        <a:graphic>
          <a:graphicData uri="http://schemas.openxmlformats.org/drawingml/2006/table">
            <a:tbl>
              <a:tblPr/>
              <a:tblGrid>
                <a:gridCol w="1690892"/>
                <a:gridCol w="1242253"/>
                <a:gridCol w="846295"/>
                <a:gridCol w="1000940"/>
                <a:gridCol w="1012836"/>
                <a:gridCol w="846295"/>
                <a:gridCol w="846295"/>
                <a:gridCol w="1011137"/>
              </a:tblGrid>
              <a:tr h="528059">
                <a:tc>
                  <a:txBody>
                    <a:bodyPr/>
                    <a:lstStyle/>
                    <a:p>
                      <a:pPr>
                        <a:lnSpc>
                          <a:spcPct val="115000"/>
                        </a:lnSpc>
                        <a:spcAft>
                          <a:spcPts val="0"/>
                        </a:spcAft>
                      </a:pPr>
                      <a:r>
                        <a:rPr lang="it-IT" sz="1200">
                          <a:solidFill>
                            <a:srgbClr val="000000"/>
                          </a:solidFill>
                          <a:latin typeface="Arial Narrow"/>
                          <a:ea typeface="Times New Roman"/>
                          <a:cs typeface="Times New Roman"/>
                        </a:rPr>
                        <a:t> </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Giudizio complessivo sulla esperienza a terra </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Comfort e servizi offerti dal Terminal </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Attrattiva dei luoghi visitati</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Organizzazione dell’escursione</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Accoglienza nei luoghi visitati</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Comfort del mezzo di trasporto</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Qualità del cibo nei ristoranti </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020">
                <a:tc>
                  <a:txBody>
                    <a:bodyPr/>
                    <a:lstStyle/>
                    <a:p>
                      <a:pPr>
                        <a:lnSpc>
                          <a:spcPct val="115000"/>
                        </a:lnSpc>
                        <a:spcAft>
                          <a:spcPts val="0"/>
                        </a:spcAft>
                      </a:pPr>
                      <a:r>
                        <a:rPr lang="it-IT" sz="1200">
                          <a:solidFill>
                            <a:srgbClr val="000000"/>
                          </a:solidFill>
                          <a:latin typeface="Arial Narrow"/>
                          <a:ea typeface="Times New Roman"/>
                          <a:cs typeface="Times New Roman"/>
                        </a:rPr>
                        <a:t>Molto soddisfatto</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52%</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7C07C"/>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35%</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D68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53%</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34%</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D88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47%</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C77D"/>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45%</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8C97E"/>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38%</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27F"/>
                    </a:solidFill>
                  </a:tcPr>
                </a:tc>
              </a:tr>
              <a:tr h="176020">
                <a:tc>
                  <a:txBody>
                    <a:bodyPr/>
                    <a:lstStyle/>
                    <a:p>
                      <a:pPr>
                        <a:lnSpc>
                          <a:spcPct val="115000"/>
                        </a:lnSpc>
                        <a:spcAft>
                          <a:spcPts val="0"/>
                        </a:spcAft>
                      </a:pPr>
                      <a:r>
                        <a:rPr lang="it-IT" sz="1200">
                          <a:solidFill>
                            <a:srgbClr val="000000"/>
                          </a:solidFill>
                          <a:latin typeface="Arial Narrow"/>
                          <a:ea typeface="Times New Roman"/>
                          <a:cs typeface="Times New Roman"/>
                        </a:rPr>
                        <a:t>Abbastanza soddisfatto</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35%</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D78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35%</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7D78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29%</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F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22%</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8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FDE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D68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23%</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784"/>
                    </a:solidFill>
                  </a:tcPr>
                </a:tc>
              </a:tr>
              <a:tr h="176020">
                <a:tc>
                  <a:txBody>
                    <a:bodyPr/>
                    <a:lstStyle/>
                    <a:p>
                      <a:pPr>
                        <a:lnSpc>
                          <a:spcPct val="115000"/>
                        </a:lnSpc>
                        <a:spcAft>
                          <a:spcPts val="0"/>
                        </a:spcAft>
                      </a:pPr>
                      <a:r>
                        <a:rPr lang="it-IT" sz="1200">
                          <a:solidFill>
                            <a:srgbClr val="000000"/>
                          </a:solidFill>
                          <a:latin typeface="Arial Narrow"/>
                          <a:ea typeface="Times New Roman"/>
                          <a:cs typeface="Times New Roman"/>
                        </a:rPr>
                        <a:t>Insoddisfatto</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76D"/>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C71"/>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46D"/>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B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7C6E"/>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36C"/>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06C"/>
                    </a:solidFill>
                  </a:tcPr>
                </a:tc>
              </a:tr>
              <a:tr h="176020">
                <a:tc>
                  <a:txBody>
                    <a:bodyPr/>
                    <a:lstStyle/>
                    <a:p>
                      <a:pPr>
                        <a:lnSpc>
                          <a:spcPct val="115000"/>
                        </a:lnSpc>
                        <a:spcAft>
                          <a:spcPts val="0"/>
                        </a:spcAft>
                      </a:pPr>
                      <a:r>
                        <a:rPr lang="it-IT" sz="1200">
                          <a:solidFill>
                            <a:srgbClr val="000000"/>
                          </a:solidFill>
                          <a:latin typeface="Arial Narrow"/>
                          <a:ea typeface="Times New Roman"/>
                          <a:cs typeface="Times New Roman"/>
                        </a:rPr>
                        <a:t>Gravemente insoddisfatto</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B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B6E"/>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D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B6B"/>
                    </a:solidFill>
                  </a:tcPr>
                </a:tc>
              </a:tr>
              <a:tr h="176020">
                <a:tc>
                  <a:txBody>
                    <a:bodyPr/>
                    <a:lstStyle/>
                    <a:p>
                      <a:pPr>
                        <a:lnSpc>
                          <a:spcPct val="115000"/>
                        </a:lnSpc>
                        <a:spcAft>
                          <a:spcPts val="0"/>
                        </a:spcAft>
                      </a:pPr>
                      <a:r>
                        <a:rPr lang="it-IT" sz="1200">
                          <a:solidFill>
                            <a:srgbClr val="000000"/>
                          </a:solidFill>
                          <a:latin typeface="Arial Narrow"/>
                          <a:ea typeface="Times New Roman"/>
                          <a:cs typeface="Times New Roman"/>
                        </a:rPr>
                        <a:t>(vuoto)</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9%</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576"/>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A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15%</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97D"/>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42%</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CD7E"/>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19%</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16%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68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D580"/>
                    </a:solidFill>
                  </a:tcPr>
                </a:tc>
              </a:tr>
              <a:tr h="176020">
                <a:tc>
                  <a:txBody>
                    <a:bodyPr/>
                    <a:lstStyle/>
                    <a:p>
                      <a:pPr>
                        <a:lnSpc>
                          <a:spcPct val="115000"/>
                        </a:lnSpc>
                        <a:spcAft>
                          <a:spcPts val="0"/>
                        </a:spcAft>
                      </a:pPr>
                      <a:r>
                        <a:rPr lang="it-IT" sz="1200">
                          <a:solidFill>
                            <a:srgbClr val="000000"/>
                          </a:solidFill>
                          <a:latin typeface="Arial Narrow"/>
                          <a:ea typeface="Times New Roman"/>
                          <a:cs typeface="Times New Roman"/>
                        </a:rPr>
                        <a:t>Totale</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Tabella 10"/>
          <p:cNvGraphicFramePr>
            <a:graphicFrameLocks noGrp="1"/>
          </p:cNvGraphicFramePr>
          <p:nvPr/>
        </p:nvGraphicFramePr>
        <p:xfrm>
          <a:off x="395536" y="4077072"/>
          <a:ext cx="8352929" cy="1892808"/>
        </p:xfrm>
        <a:graphic>
          <a:graphicData uri="http://schemas.openxmlformats.org/drawingml/2006/table">
            <a:tbl>
              <a:tblPr/>
              <a:tblGrid>
                <a:gridCol w="1562310"/>
                <a:gridCol w="1147922"/>
                <a:gridCol w="823764"/>
                <a:gridCol w="787003"/>
                <a:gridCol w="1076072"/>
                <a:gridCol w="903967"/>
                <a:gridCol w="807054"/>
                <a:gridCol w="781992"/>
                <a:gridCol w="462845"/>
              </a:tblGrid>
              <a:tr h="576064">
                <a:tc>
                  <a:txBody>
                    <a:bodyPr/>
                    <a:lstStyle/>
                    <a:p>
                      <a:pPr>
                        <a:lnSpc>
                          <a:spcPct val="115000"/>
                        </a:lnSpc>
                        <a:spcAft>
                          <a:spcPts val="0"/>
                        </a:spcAft>
                      </a:pPr>
                      <a:r>
                        <a:rPr lang="it-IT" sz="1200">
                          <a:solidFill>
                            <a:srgbClr val="000000"/>
                          </a:solidFill>
                          <a:latin typeface="Arial Narrow"/>
                          <a:ea typeface="Times New Roman"/>
                          <a:cs typeface="Times New Roman"/>
                        </a:rPr>
                        <a:t> </a:t>
                      </a:r>
                      <a:endParaRPr lang="it-IT" sz="1200">
                        <a:latin typeface="Calibri"/>
                        <a:ea typeface="Times New Roman"/>
                        <a:cs typeface="Times New Roman"/>
                      </a:endParaRPr>
                    </a:p>
                  </a:txBody>
                  <a:tcPr marL="17569" marR="1756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Giudizio complessivo sulla esperienza a terra </a:t>
                      </a:r>
                      <a:endParaRPr lang="it-IT" sz="1200">
                        <a:latin typeface="Calibri"/>
                        <a:ea typeface="Times New Roman"/>
                        <a:cs typeface="Times New Roman"/>
                      </a:endParaRPr>
                    </a:p>
                  </a:txBody>
                  <a:tcPr marL="17569" marR="17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Comfort e servizi offerti dal Terminal </a:t>
                      </a:r>
                      <a:endParaRPr lang="it-IT" sz="1200">
                        <a:latin typeface="Calibri"/>
                        <a:ea typeface="Times New Roman"/>
                        <a:cs typeface="Times New Roman"/>
                      </a:endParaRPr>
                    </a:p>
                  </a:txBody>
                  <a:tcPr marL="17569" marR="17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Attrattiva dei luoghi visitati</a:t>
                      </a:r>
                      <a:endParaRPr lang="it-IT" sz="1200">
                        <a:latin typeface="Calibri"/>
                        <a:ea typeface="Times New Roman"/>
                        <a:cs typeface="Times New Roman"/>
                      </a:endParaRPr>
                    </a:p>
                  </a:txBody>
                  <a:tcPr marL="17569" marR="17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Organizzazione dell’escursione</a:t>
                      </a:r>
                      <a:endParaRPr lang="it-IT" sz="1200">
                        <a:latin typeface="Calibri"/>
                        <a:ea typeface="Times New Roman"/>
                        <a:cs typeface="Times New Roman"/>
                      </a:endParaRPr>
                    </a:p>
                  </a:txBody>
                  <a:tcPr marL="17569" marR="17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Accoglienza nei luoghi visitati</a:t>
                      </a:r>
                      <a:endParaRPr lang="it-IT" sz="1200">
                        <a:latin typeface="Calibri"/>
                        <a:ea typeface="Times New Roman"/>
                        <a:cs typeface="Times New Roman"/>
                      </a:endParaRPr>
                    </a:p>
                  </a:txBody>
                  <a:tcPr marL="17569" marR="17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Comfort del mezzo di trasporto</a:t>
                      </a:r>
                      <a:endParaRPr lang="it-IT" sz="1200">
                        <a:latin typeface="Calibri"/>
                        <a:ea typeface="Times New Roman"/>
                        <a:cs typeface="Times New Roman"/>
                      </a:endParaRPr>
                    </a:p>
                  </a:txBody>
                  <a:tcPr marL="17569" marR="17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Qualità del cibo nei ristoranti </a:t>
                      </a:r>
                      <a:endParaRPr lang="it-IT" sz="1200">
                        <a:latin typeface="Calibri"/>
                        <a:ea typeface="Times New Roman"/>
                        <a:cs typeface="Times New Roman"/>
                      </a:endParaRPr>
                    </a:p>
                  </a:txBody>
                  <a:tcPr marL="17569" marR="17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Totale</a:t>
                      </a:r>
                      <a:endParaRPr lang="it-IT" sz="1200">
                        <a:latin typeface="Calibri"/>
                        <a:ea typeface="Times New Roman"/>
                        <a:cs typeface="Times New Roman"/>
                      </a:endParaRPr>
                    </a:p>
                  </a:txBody>
                  <a:tcPr marL="17569" marR="17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021">
                <a:tc>
                  <a:txBody>
                    <a:bodyPr/>
                    <a:lstStyle/>
                    <a:p>
                      <a:pPr>
                        <a:lnSpc>
                          <a:spcPct val="115000"/>
                        </a:lnSpc>
                        <a:spcAft>
                          <a:spcPts val="0"/>
                        </a:spcAft>
                      </a:pPr>
                      <a:r>
                        <a:rPr lang="it-IT" sz="1200">
                          <a:solidFill>
                            <a:srgbClr val="000000"/>
                          </a:solidFill>
                          <a:latin typeface="Arial Narrow"/>
                          <a:ea typeface="Times New Roman"/>
                          <a:cs typeface="Times New Roman"/>
                        </a:rPr>
                        <a:t>Molto soddisfatto</a:t>
                      </a:r>
                      <a:endParaRPr lang="it-IT" sz="1200">
                        <a:latin typeface="Calibri"/>
                        <a:ea typeface="Times New Roman"/>
                        <a:cs typeface="Times New Roman"/>
                      </a:endParaRPr>
                    </a:p>
                  </a:txBody>
                  <a:tcPr marL="17569" marR="1756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42%</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D480"/>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29%</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D75"/>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47%</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25%</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38%</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182"/>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36%</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34%</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27F"/>
                    </a:solidFill>
                  </a:tcPr>
                </a:tc>
                <a:tc>
                  <a:txBody>
                    <a:bodyPr/>
                    <a:lstStyle/>
                    <a:p>
                      <a:pPr algn="r">
                        <a:lnSpc>
                          <a:spcPct val="115000"/>
                        </a:lnSpc>
                        <a:spcAft>
                          <a:spcPts val="0"/>
                        </a:spcAft>
                      </a:pPr>
                      <a:r>
                        <a:rPr lang="it-IT" sz="1200">
                          <a:solidFill>
                            <a:srgbClr val="000000"/>
                          </a:solidFill>
                          <a:latin typeface="Arial Narrow"/>
                          <a:ea typeface="Times New Roman"/>
                          <a:cs typeface="Times New Roman"/>
                        </a:rPr>
                        <a:t>36%</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021">
                <a:tc>
                  <a:txBody>
                    <a:bodyPr/>
                    <a:lstStyle/>
                    <a:p>
                      <a:pPr>
                        <a:lnSpc>
                          <a:spcPct val="115000"/>
                        </a:lnSpc>
                        <a:spcAft>
                          <a:spcPts val="0"/>
                        </a:spcAft>
                      </a:pPr>
                      <a:r>
                        <a:rPr lang="it-IT" sz="1200">
                          <a:solidFill>
                            <a:srgbClr val="000000"/>
                          </a:solidFill>
                          <a:latin typeface="Arial Narrow"/>
                          <a:ea typeface="Times New Roman"/>
                          <a:cs typeface="Times New Roman"/>
                        </a:rPr>
                        <a:t>Abbastanza soddisfatto</a:t>
                      </a:r>
                      <a:endParaRPr lang="it-IT" sz="1200">
                        <a:latin typeface="Calibri"/>
                        <a:ea typeface="Times New Roman"/>
                        <a:cs typeface="Times New Roman"/>
                      </a:endParaRPr>
                    </a:p>
                  </a:txBody>
                  <a:tcPr marL="17569" marR="1756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41%</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37%</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30%</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27%</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36%</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43%</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23%</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34%</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021">
                <a:tc>
                  <a:txBody>
                    <a:bodyPr/>
                    <a:lstStyle/>
                    <a:p>
                      <a:pPr>
                        <a:lnSpc>
                          <a:spcPct val="115000"/>
                        </a:lnSpc>
                        <a:spcAft>
                          <a:spcPts val="0"/>
                        </a:spcAft>
                      </a:pPr>
                      <a:r>
                        <a:rPr lang="it-IT" sz="1200">
                          <a:solidFill>
                            <a:srgbClr val="000000"/>
                          </a:solidFill>
                          <a:latin typeface="Arial Narrow"/>
                          <a:ea typeface="Times New Roman"/>
                          <a:cs typeface="Times New Roman"/>
                        </a:rPr>
                        <a:t>Insoddisfatto</a:t>
                      </a:r>
                      <a:endParaRPr lang="it-IT" sz="1200">
                        <a:latin typeface="Calibri"/>
                        <a:ea typeface="Times New Roman"/>
                        <a:cs typeface="Times New Roman"/>
                      </a:endParaRPr>
                    </a:p>
                  </a:txBody>
                  <a:tcPr marL="17569" marR="1756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8%</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3%</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021">
                <a:tc>
                  <a:txBody>
                    <a:bodyPr/>
                    <a:lstStyle/>
                    <a:p>
                      <a:pPr>
                        <a:lnSpc>
                          <a:spcPct val="115000"/>
                        </a:lnSpc>
                        <a:spcAft>
                          <a:spcPts val="0"/>
                        </a:spcAft>
                      </a:pPr>
                      <a:r>
                        <a:rPr lang="it-IT" sz="1200">
                          <a:solidFill>
                            <a:srgbClr val="000000"/>
                          </a:solidFill>
                          <a:latin typeface="Arial Narrow"/>
                          <a:ea typeface="Times New Roman"/>
                          <a:cs typeface="Times New Roman"/>
                        </a:rPr>
                        <a:t>Gravemente insoddisfatto</a:t>
                      </a:r>
                      <a:endParaRPr lang="it-IT" sz="1200">
                        <a:latin typeface="Calibri"/>
                        <a:ea typeface="Times New Roman"/>
                        <a:cs typeface="Times New Roman"/>
                      </a:endParaRPr>
                    </a:p>
                  </a:txBody>
                  <a:tcPr marL="17569" marR="1756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5%</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021">
                <a:tc>
                  <a:txBody>
                    <a:bodyPr/>
                    <a:lstStyle/>
                    <a:p>
                      <a:pPr>
                        <a:lnSpc>
                          <a:spcPct val="115000"/>
                        </a:lnSpc>
                        <a:spcAft>
                          <a:spcPts val="0"/>
                        </a:spcAft>
                      </a:pPr>
                      <a:r>
                        <a:rPr lang="it-IT" sz="1200">
                          <a:solidFill>
                            <a:srgbClr val="000000"/>
                          </a:solidFill>
                          <a:latin typeface="Arial Narrow"/>
                          <a:ea typeface="Times New Roman"/>
                          <a:cs typeface="Times New Roman"/>
                        </a:rPr>
                        <a:t>(vuoto)</a:t>
                      </a:r>
                      <a:endParaRPr lang="it-IT" sz="1200">
                        <a:latin typeface="Calibri"/>
                        <a:ea typeface="Times New Roman"/>
                        <a:cs typeface="Times New Roman"/>
                      </a:endParaRPr>
                    </a:p>
                  </a:txBody>
                  <a:tcPr marL="17569" marR="1756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11%</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21%</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17%</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46%</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20%</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17%</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40%</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25%</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021">
                <a:tc>
                  <a:txBody>
                    <a:bodyPr/>
                    <a:lstStyle/>
                    <a:p>
                      <a:pPr>
                        <a:lnSpc>
                          <a:spcPct val="115000"/>
                        </a:lnSpc>
                        <a:spcAft>
                          <a:spcPts val="0"/>
                        </a:spcAft>
                      </a:pPr>
                      <a:r>
                        <a:rPr lang="it-IT" sz="1200">
                          <a:solidFill>
                            <a:srgbClr val="000000"/>
                          </a:solidFill>
                          <a:latin typeface="Arial Narrow"/>
                          <a:ea typeface="Times New Roman"/>
                          <a:cs typeface="Times New Roman"/>
                        </a:rPr>
                        <a:t>Totale</a:t>
                      </a:r>
                      <a:endParaRPr lang="it-IT" sz="1200">
                        <a:latin typeface="Calibri"/>
                        <a:ea typeface="Times New Roman"/>
                        <a:cs typeface="Times New Roman"/>
                      </a:endParaRPr>
                    </a:p>
                  </a:txBody>
                  <a:tcPr marL="17569" marR="1756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solidFill>
                            <a:srgbClr val="000000"/>
                          </a:solidFill>
                          <a:latin typeface="Arial Narrow"/>
                          <a:ea typeface="Times New Roman"/>
                          <a:cs typeface="Times New Roman"/>
                        </a:rPr>
                        <a:t>100%</a:t>
                      </a:r>
                      <a:endParaRPr lang="it-IT" sz="1200">
                        <a:latin typeface="Calibri"/>
                        <a:ea typeface="Times New Roman"/>
                        <a:cs typeface="Times New Roman"/>
                      </a:endParaRPr>
                    </a:p>
                  </a:txBody>
                  <a:tcPr marL="17569" marR="17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CasellaDiTesto 11"/>
          <p:cNvSpPr txBox="1"/>
          <p:nvPr/>
        </p:nvSpPr>
        <p:spPr>
          <a:xfrm>
            <a:off x="323528" y="908720"/>
            <a:ext cx="8820472" cy="323165"/>
          </a:xfrm>
          <a:prstGeom prst="rect">
            <a:avLst/>
          </a:prstGeom>
          <a:noFill/>
        </p:spPr>
        <p:txBody>
          <a:bodyPr wrap="square" rtlCol="0">
            <a:spAutoFit/>
          </a:bodyPr>
          <a:lstStyle/>
          <a:p>
            <a:r>
              <a:rPr lang="it-IT" sz="1500" b="1" smtClean="0">
                <a:solidFill>
                  <a:srgbClr val="FF0000"/>
                </a:solidFill>
              </a:rPr>
              <a:t>Elevati i livelli di soddisfazione complessivi. Solo il </a:t>
            </a:r>
            <a:r>
              <a:rPr lang="it-IT" sz="1500" b="1" smtClean="0"/>
              <a:t>4%</a:t>
            </a:r>
            <a:r>
              <a:rPr lang="it-IT" sz="1500" b="1" smtClean="0">
                <a:solidFill>
                  <a:srgbClr val="FF0000"/>
                </a:solidFill>
              </a:rPr>
              <a:t> si dichiara </a:t>
            </a:r>
            <a:r>
              <a:rPr lang="it-IT" sz="1500" b="1" smtClean="0"/>
              <a:t>non soddisfatto </a:t>
            </a:r>
            <a:r>
              <a:rPr lang="it-IT" sz="1500" b="1" smtClean="0">
                <a:solidFill>
                  <a:srgbClr val="FF0000"/>
                </a:solidFill>
              </a:rPr>
              <a:t>e solo il 9% non si esprime.</a:t>
            </a:r>
            <a:endParaRPr lang="it-IT" sz="1500" b="1">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t>La spesa dei crocieristi</a:t>
            </a:r>
            <a:endParaRPr lang="it-IT" sz="2400" smtClean="0"/>
          </a:p>
          <a:p>
            <a:endParaRPr lang="it-IT"/>
          </a:p>
        </p:txBody>
      </p:sp>
      <p:sp>
        <p:nvSpPr>
          <p:cNvPr id="30" name="CasellaDiTesto 29"/>
          <p:cNvSpPr txBox="1"/>
          <p:nvPr/>
        </p:nvSpPr>
        <p:spPr>
          <a:xfrm>
            <a:off x="7020272" y="494116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395536" y="1104999"/>
            <a:ext cx="8496944" cy="307777"/>
          </a:xfrm>
          <a:prstGeom prst="rect">
            <a:avLst/>
          </a:prstGeom>
          <a:noFill/>
        </p:spPr>
        <p:txBody>
          <a:bodyPr wrap="square" rtlCol="0">
            <a:spAutoFit/>
          </a:bodyPr>
          <a:lstStyle/>
          <a:p>
            <a:r>
              <a:rPr lang="it-IT" sz="1400" smtClean="0"/>
              <a:t>SPESA MEDIA GIORNALIERA PROCAPITE  DELLE DIFFERENTI NAZIONALITÀ PER FUNZIONE (EURO)  E  SPESA TOTALE </a:t>
            </a:r>
            <a:endParaRPr lang="it-IT" sz="1400"/>
          </a:p>
        </p:txBody>
      </p:sp>
      <p:grpSp>
        <p:nvGrpSpPr>
          <p:cNvPr id="2" name="Gruppo 8"/>
          <p:cNvGrpSpPr/>
          <p:nvPr/>
        </p:nvGrpSpPr>
        <p:grpSpPr>
          <a:xfrm>
            <a:off x="7491814" y="0"/>
            <a:ext cx="1652186" cy="540000"/>
            <a:chOff x="-9144" y="6053328"/>
            <a:chExt cx="1652186" cy="540000"/>
          </a:xfrm>
        </p:grpSpPr>
        <p:sp>
          <p:nvSpPr>
            <p:cNvPr id="16" name="Rettangolo 15"/>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8" name="Immagine 17"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19" name="CasellaDiTesto 18"/>
          <p:cNvSpPr txBox="1"/>
          <p:nvPr/>
        </p:nvSpPr>
        <p:spPr>
          <a:xfrm>
            <a:off x="683568" y="4797152"/>
            <a:ext cx="7956376" cy="1815882"/>
          </a:xfrm>
          <a:prstGeom prst="rect">
            <a:avLst/>
          </a:prstGeom>
          <a:noFill/>
        </p:spPr>
        <p:txBody>
          <a:bodyPr wrap="square" rtlCol="0">
            <a:spAutoFit/>
          </a:bodyPr>
          <a:lstStyle/>
          <a:p>
            <a:r>
              <a:rPr lang="it-IT" sz="1600" b="1" smtClean="0"/>
              <a:t>Dei 36 milioni di euro spesi dal complesso dei crocieristi circa il 28% è speso nel territorio livornese</a:t>
            </a:r>
            <a:r>
              <a:rPr lang="it-IT" sz="1600" smtClean="0"/>
              <a:t>.</a:t>
            </a:r>
          </a:p>
          <a:p>
            <a:r>
              <a:rPr lang="it-IT" sz="1600" smtClean="0"/>
              <a:t>Si tratta di circa 10,3 milioni di euro spesi dai 622.000 passeggeri che sono scesi a terra e hanno sostato a Livorno anche solo per poi spostarsi altrove. </a:t>
            </a:r>
          </a:p>
          <a:p>
            <a:r>
              <a:rPr lang="it-IT" sz="1600" smtClean="0"/>
              <a:t>Dei 10,3 milioni 6,2 milioni sono stati spesi a Livorno da quei crocieristi che l’anno visitata per almeno qualche ora e in modo pressoché esclusivo</a:t>
            </a:r>
          </a:p>
          <a:p>
            <a:endParaRPr lang="it-IT" sz="1600"/>
          </a:p>
        </p:txBody>
      </p:sp>
      <p:graphicFrame>
        <p:nvGraphicFramePr>
          <p:cNvPr id="10" name="Tabella 9"/>
          <p:cNvGraphicFramePr>
            <a:graphicFrameLocks noGrp="1"/>
          </p:cNvGraphicFramePr>
          <p:nvPr/>
        </p:nvGraphicFramePr>
        <p:xfrm>
          <a:off x="467544" y="1484784"/>
          <a:ext cx="8208914" cy="3019425"/>
        </p:xfrm>
        <a:graphic>
          <a:graphicData uri="http://schemas.openxmlformats.org/drawingml/2006/table">
            <a:tbl>
              <a:tblPr/>
              <a:tblGrid>
                <a:gridCol w="1420600"/>
                <a:gridCol w="579929"/>
                <a:gridCol w="579929"/>
                <a:gridCol w="611398"/>
                <a:gridCol w="665345"/>
                <a:gridCol w="629379"/>
                <a:gridCol w="863150"/>
                <a:gridCol w="472036"/>
                <a:gridCol w="795716"/>
                <a:gridCol w="795716"/>
                <a:gridCol w="795716"/>
              </a:tblGrid>
              <a:tr h="819150">
                <a:tc>
                  <a:txBody>
                    <a:bodyPr/>
                    <a:lstStyle/>
                    <a:p>
                      <a:pPr algn="l" fontAlgn="t"/>
                      <a:r>
                        <a:rPr lang="it-IT" sz="1200" b="0" i="0" u="none" strike="noStrike">
                          <a:solidFill>
                            <a:srgbClr val="000000"/>
                          </a:solidFill>
                          <a:latin typeface="Calibri"/>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Trasporti locali</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Cibo e bevande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Shopping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Artigianato locale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Prodotti alimentari tipici</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Musei, aree archeologiche, intrattenimento</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Altro</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Spesa per Tour</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Totale spesa giornaliera pro-capite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Totale spesa complessiva dei crocieristi</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fontAlgn="b"/>
                      <a:r>
                        <a:rPr lang="it-IT" sz="1200" b="0" i="0" u="none" strike="noStrike">
                          <a:solidFill>
                            <a:srgbClr val="000000"/>
                          </a:solidFill>
                          <a:latin typeface="Arial Narrow"/>
                        </a:rPr>
                        <a:t>Africa e medio oriente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1" i="0" u="none" strike="noStrike">
                          <a:solidFill>
                            <a:srgbClr val="000000"/>
                          </a:solidFill>
                          <a:latin typeface="Arial Narrow"/>
                        </a:rPr>
                        <a:t>45,5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26,6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91,4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1.291.282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fontAlgn="b"/>
                      <a:r>
                        <a:rPr lang="it-IT" sz="1200" b="0" i="0" u="none" strike="noStrike">
                          <a:solidFill>
                            <a:srgbClr val="000000"/>
                          </a:solidFill>
                          <a:latin typeface="Arial Narrow"/>
                        </a:rPr>
                        <a:t>America centro sud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1" i="0" u="none" strike="noStrike">
                          <a:solidFill>
                            <a:srgbClr val="000000"/>
                          </a:solidFill>
                          <a:latin typeface="Arial Narrow"/>
                        </a:rPr>
                        <a:t>75,4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62,1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161,5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2.378.271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fontAlgn="b"/>
                      <a:r>
                        <a:rPr lang="it-IT" sz="1200" b="0" i="0" u="none" strike="noStrike">
                          <a:solidFill>
                            <a:srgbClr val="000000"/>
                          </a:solidFill>
                          <a:latin typeface="Arial Narrow"/>
                        </a:rPr>
                        <a:t>Asia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9,0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1" i="0" u="none" strike="noStrike">
                          <a:solidFill>
                            <a:srgbClr val="000000"/>
                          </a:solidFill>
                          <a:latin typeface="Arial Narrow"/>
                        </a:rPr>
                        <a:t>54,7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91,7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1.177.449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fontAlgn="b"/>
                      <a:r>
                        <a:rPr lang="it-IT" sz="1200" b="0" i="0" u="none" strike="noStrike">
                          <a:solidFill>
                            <a:srgbClr val="000000"/>
                          </a:solidFill>
                          <a:latin typeface="Arial Narrow"/>
                        </a:rPr>
                        <a:t>Europa cont. E Nord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10,3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32,8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2.074.972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fontAlgn="b"/>
                      <a:r>
                        <a:rPr lang="it-IT" sz="1200" b="0" i="0" u="none" strike="noStrike">
                          <a:solidFill>
                            <a:srgbClr val="000000"/>
                          </a:solidFill>
                          <a:latin typeface="Arial Narrow"/>
                        </a:rPr>
                        <a:t>Europa Est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45,6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645.841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fontAlgn="b"/>
                      <a:r>
                        <a:rPr lang="it-IT" sz="1200" b="0" i="0" u="none" strike="noStrike">
                          <a:solidFill>
                            <a:srgbClr val="000000"/>
                          </a:solidFill>
                          <a:latin typeface="Arial Narrow"/>
                        </a:rPr>
                        <a:t>FRANCIA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4,3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17,3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19,4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52,0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1.501.268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fontAlgn="b"/>
                      <a:r>
                        <a:rPr lang="it-IT" sz="1200" b="0" i="0" u="none" strike="noStrike">
                          <a:solidFill>
                            <a:srgbClr val="000000"/>
                          </a:solidFill>
                          <a:latin typeface="Arial Narrow"/>
                        </a:rPr>
                        <a:t>Gran Bretagna e Irlanda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5,9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5.398.922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fontAlgn="b"/>
                      <a:r>
                        <a:rPr lang="it-IT" sz="1200" b="0" i="0" u="none" strike="noStrike">
                          <a:solidFill>
                            <a:srgbClr val="000000"/>
                          </a:solidFill>
                          <a:latin typeface="Arial Narrow"/>
                        </a:rPr>
                        <a:t>ITALIA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8,1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661.652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fontAlgn="b"/>
                      <a:r>
                        <a:rPr lang="it-IT" sz="1200" b="0" i="0" u="none" strike="noStrike">
                          <a:solidFill>
                            <a:srgbClr val="000000"/>
                          </a:solidFill>
                          <a:latin typeface="Arial Narrow"/>
                        </a:rPr>
                        <a:t>Penisola Iberica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6,5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9,9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35,6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2.757.949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fontAlgn="b"/>
                      <a:r>
                        <a:rPr lang="it-IT" sz="1200" b="0" i="0" u="none" strike="noStrike">
                          <a:solidFill>
                            <a:srgbClr val="000000"/>
                          </a:solidFill>
                          <a:latin typeface="Arial Narrow"/>
                        </a:rPr>
                        <a:t>USA CANADA Oceania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10,1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82,5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18.964.620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fontAlgn="b"/>
                      <a:r>
                        <a:rPr lang="it-IT" sz="1200" b="0" i="0" u="none" strike="noStrike">
                          <a:solidFill>
                            <a:srgbClr val="000000"/>
                          </a:solidFill>
                          <a:latin typeface="Arial Narrow"/>
                        </a:rPr>
                        <a:t>Totale dei crocieristi</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7,3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0,5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59,2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36.852.226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t>Il turismo a Livorno: una destinazione matura</a:t>
            </a:r>
            <a:endParaRPr lang="it-IT" sz="2400" b="1" smtClean="0">
              <a:latin typeface="+mj-lt"/>
            </a:endParaRPr>
          </a:p>
          <a:p>
            <a:endParaRPr lang="it-IT"/>
          </a:p>
        </p:txBody>
      </p:sp>
      <p:grpSp>
        <p:nvGrpSpPr>
          <p:cNvPr id="2" name="Gruppo 8"/>
          <p:cNvGrpSpPr/>
          <p:nvPr/>
        </p:nvGrpSpPr>
        <p:grpSpPr>
          <a:xfrm>
            <a:off x="7491814" y="6318000"/>
            <a:ext cx="1652186" cy="54000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395536" y="1052736"/>
            <a:ext cx="7056784" cy="369332"/>
          </a:xfrm>
          <a:prstGeom prst="rect">
            <a:avLst/>
          </a:prstGeom>
          <a:noFill/>
        </p:spPr>
        <p:txBody>
          <a:bodyPr wrap="square" rtlCol="0">
            <a:spAutoFit/>
          </a:bodyPr>
          <a:lstStyle/>
          <a:p>
            <a:r>
              <a:rPr lang="it-IT" smtClean="0"/>
              <a:t>INDICATORI </a:t>
            </a:r>
            <a:r>
              <a:rPr lang="it-IT" err="1" smtClean="0"/>
              <a:t>DI</a:t>
            </a:r>
            <a:r>
              <a:rPr lang="it-IT" smtClean="0"/>
              <a:t> PRESSIONE TURISTICA 2000, 2007, 2015</a:t>
            </a:r>
          </a:p>
        </p:txBody>
      </p:sp>
      <p:graphicFrame>
        <p:nvGraphicFramePr>
          <p:cNvPr id="18" name="Tabella 17"/>
          <p:cNvGraphicFramePr>
            <a:graphicFrameLocks noGrp="1"/>
          </p:cNvGraphicFramePr>
          <p:nvPr/>
        </p:nvGraphicFramePr>
        <p:xfrm>
          <a:off x="395536" y="1412776"/>
          <a:ext cx="8424935" cy="2276350"/>
        </p:xfrm>
        <a:graphic>
          <a:graphicData uri="http://schemas.openxmlformats.org/drawingml/2006/table">
            <a:tbl>
              <a:tblPr/>
              <a:tblGrid>
                <a:gridCol w="1762572"/>
                <a:gridCol w="757002"/>
                <a:gridCol w="843623"/>
                <a:gridCol w="843623"/>
                <a:gridCol w="843623"/>
                <a:gridCol w="843623"/>
                <a:gridCol w="843623"/>
                <a:gridCol w="843623"/>
                <a:gridCol w="843623"/>
              </a:tblGrid>
              <a:tr h="414246">
                <a:tc>
                  <a:txBody>
                    <a:bodyPr/>
                    <a:lstStyle/>
                    <a:p>
                      <a:pPr algn="l" fontAlgn="b"/>
                      <a:r>
                        <a:rPr lang="it-IT" sz="1200" b="0" i="0" u="none" strike="noStrike">
                          <a:solidFill>
                            <a:srgbClr val="000000"/>
                          </a:solidFill>
                          <a:latin typeface="Calibri"/>
                        </a:rPr>
                        <a:t> </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Livorno</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Costa degli Etruschi</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Pisa e comuni contermini</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Costa Nord</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Costa sud</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Siena</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Firenze e circondario</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Toscana</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995">
                <a:tc>
                  <a:txBody>
                    <a:bodyPr/>
                    <a:lstStyle/>
                    <a:p>
                      <a:pPr algn="l" fontAlgn="b"/>
                      <a:r>
                        <a:rPr lang="it-IT" sz="1200" b="0" i="0" u="none" strike="noStrike">
                          <a:solidFill>
                            <a:srgbClr val="000000"/>
                          </a:solidFill>
                          <a:latin typeface="Calibri"/>
                        </a:rPr>
                        <a:t>Presenze per Kmq  2000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1" i="0" u="none" strike="noStrike">
                          <a:solidFill>
                            <a:srgbClr val="FF0000"/>
                          </a:solidFill>
                          <a:latin typeface="Calibri"/>
                        </a:rPr>
                        <a:t>1,580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2,925</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3,835</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7,993</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2,374</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3,835</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15,558</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FF0000"/>
                          </a:solidFill>
                          <a:latin typeface="Calibri"/>
                        </a:rPr>
                        <a:t>1,618</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995">
                <a:tc>
                  <a:txBody>
                    <a:bodyPr/>
                    <a:lstStyle/>
                    <a:p>
                      <a:pPr algn="l" fontAlgn="b"/>
                      <a:r>
                        <a:rPr lang="it-IT" sz="1200" b="0" i="0" u="none" strike="noStrike">
                          <a:solidFill>
                            <a:srgbClr val="000000"/>
                          </a:solidFill>
                          <a:latin typeface="Calibri"/>
                        </a:rPr>
                        <a:t>Presenze su KMq 2007</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1" i="0" u="none" strike="noStrike">
                          <a:solidFill>
                            <a:srgbClr val="FF0000"/>
                          </a:solidFill>
                          <a:latin typeface="Calibri"/>
                        </a:rPr>
                        <a:t>1,615</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3,880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4,226</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7,710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2,755</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4,226</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16,706</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FF0000"/>
                          </a:solidFill>
                          <a:latin typeface="Calibri"/>
                        </a:rPr>
                        <a:t>1,823</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995">
                <a:tc>
                  <a:txBody>
                    <a:bodyPr/>
                    <a:lstStyle/>
                    <a:p>
                      <a:pPr algn="l" fontAlgn="b"/>
                      <a:r>
                        <a:rPr lang="it-IT" sz="1200" b="0" i="0" u="none" strike="noStrike">
                          <a:solidFill>
                            <a:srgbClr val="000000"/>
                          </a:solidFill>
                          <a:latin typeface="Calibri"/>
                        </a:rPr>
                        <a:t>Presenze su KMq 2015</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1,657</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4,355</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4,570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6,457</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2,925</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4,570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21,472</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1,948</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995">
                <a:tc>
                  <a:txBody>
                    <a:bodyPr/>
                    <a:lstStyle/>
                    <a:p>
                      <a:pPr algn="l" fontAlgn="b"/>
                      <a:r>
                        <a:rPr lang="it-IT" sz="1200" b="0" i="0" u="none" strike="noStrike">
                          <a:solidFill>
                            <a:srgbClr val="000000"/>
                          </a:solidFill>
                          <a:latin typeface="Calibri"/>
                        </a:rPr>
                        <a:t>Var% 2015/2000 </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5%</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97A"/>
                    </a:solidFill>
                  </a:tcPr>
                </a:tc>
                <a:tc>
                  <a:txBody>
                    <a:bodyPr/>
                    <a:lstStyle/>
                    <a:p>
                      <a:pPr algn="r" fontAlgn="b"/>
                      <a:r>
                        <a:rPr lang="it-IT" sz="1200" b="0" i="0" u="none" strike="noStrike">
                          <a:solidFill>
                            <a:srgbClr val="000000"/>
                          </a:solidFill>
                          <a:latin typeface="Calibri"/>
                        </a:rPr>
                        <a:t>49%</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it-IT" sz="1200" b="0" i="0" u="none" strike="noStrike">
                          <a:solidFill>
                            <a:srgbClr val="000000"/>
                          </a:solidFill>
                          <a:latin typeface="Calibri"/>
                        </a:rPr>
                        <a:t>19%</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983"/>
                    </a:solidFill>
                  </a:tcPr>
                </a:tc>
                <a:tc>
                  <a:txBody>
                    <a:bodyPr/>
                    <a:lstStyle/>
                    <a:p>
                      <a:pPr algn="r" fontAlgn="b"/>
                      <a:r>
                        <a:rPr lang="it-IT" sz="1200" b="0" i="0" u="none" strike="noStrike">
                          <a:solidFill>
                            <a:srgbClr val="000000"/>
                          </a:solidFill>
                          <a:latin typeface="Calibri"/>
                        </a:rPr>
                        <a:t>-19%</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it-IT" sz="1200" b="0" i="0" u="none" strike="noStrike">
                          <a:solidFill>
                            <a:srgbClr val="000000"/>
                          </a:solidFill>
                          <a:latin typeface="Calibri"/>
                        </a:rPr>
                        <a:t>23%</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683"/>
                    </a:solidFill>
                  </a:tcPr>
                </a:tc>
                <a:tc>
                  <a:txBody>
                    <a:bodyPr/>
                    <a:lstStyle/>
                    <a:p>
                      <a:pPr algn="r" fontAlgn="b"/>
                      <a:r>
                        <a:rPr lang="it-IT" sz="1200" b="0" i="0" u="none" strike="noStrike">
                          <a:solidFill>
                            <a:srgbClr val="000000"/>
                          </a:solidFill>
                          <a:latin typeface="Calibri"/>
                        </a:rPr>
                        <a:t>19%</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983"/>
                    </a:solidFill>
                  </a:tcPr>
                </a:tc>
                <a:tc>
                  <a:txBody>
                    <a:bodyPr/>
                    <a:lstStyle/>
                    <a:p>
                      <a:pPr algn="r" fontAlgn="b"/>
                      <a:r>
                        <a:rPr lang="it-IT" sz="1200" b="0" i="0" u="none" strike="noStrike">
                          <a:solidFill>
                            <a:srgbClr val="000000"/>
                          </a:solidFill>
                          <a:latin typeface="Calibri"/>
                        </a:rPr>
                        <a:t>38%</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F7F"/>
                    </a:solidFill>
                  </a:tcPr>
                </a:tc>
                <a:tc>
                  <a:txBody>
                    <a:bodyPr/>
                    <a:lstStyle/>
                    <a:p>
                      <a:pPr algn="r" fontAlgn="b"/>
                      <a:r>
                        <a:rPr lang="it-IT" sz="1200" b="0" i="0" u="none" strike="noStrike">
                          <a:solidFill>
                            <a:srgbClr val="000000"/>
                          </a:solidFill>
                          <a:latin typeface="Calibri"/>
                        </a:rPr>
                        <a:t>20%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B84"/>
                    </a:solidFill>
                  </a:tcPr>
                </a:tc>
              </a:tr>
              <a:tr h="153995">
                <a:tc>
                  <a:txBody>
                    <a:bodyPr/>
                    <a:lstStyle/>
                    <a:p>
                      <a:pPr algn="l" fontAlgn="b"/>
                      <a:r>
                        <a:rPr lang="it-IT" sz="1200" b="0" i="0" u="none" strike="noStrike">
                          <a:solidFill>
                            <a:srgbClr val="000000"/>
                          </a:solidFill>
                          <a:latin typeface="Calibri"/>
                        </a:rPr>
                        <a:t> </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 </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 </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 </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 </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 </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 </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 </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000000"/>
                          </a:solidFill>
                          <a:latin typeface="Calibri"/>
                        </a:rPr>
                        <a:t> </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995">
                <a:tc>
                  <a:txBody>
                    <a:bodyPr/>
                    <a:lstStyle/>
                    <a:p>
                      <a:pPr algn="l" fontAlgn="b"/>
                      <a:r>
                        <a:rPr lang="it-IT" sz="1200" b="0" i="0" u="none" strike="noStrike">
                          <a:solidFill>
                            <a:srgbClr val="000000"/>
                          </a:solidFill>
                          <a:latin typeface="Calibri"/>
                        </a:rPr>
                        <a:t>Presenze su Pop. 2000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2.0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14.2</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14</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30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13</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11</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995">
                <a:tc>
                  <a:txBody>
                    <a:bodyPr/>
                    <a:lstStyle/>
                    <a:p>
                      <a:pPr algn="l" fontAlgn="b"/>
                      <a:r>
                        <a:rPr lang="it-IT" sz="1200" b="0" i="0" u="none" strike="noStrike">
                          <a:solidFill>
                            <a:srgbClr val="000000"/>
                          </a:solidFill>
                          <a:latin typeface="Calibri"/>
                        </a:rPr>
                        <a:t>Presenze su Pop. 2007</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2.0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13.4</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11</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14</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33</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11</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14</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12</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995">
                <a:tc>
                  <a:txBody>
                    <a:bodyPr/>
                    <a:lstStyle/>
                    <a:p>
                      <a:pPr algn="l" fontAlgn="b"/>
                      <a:r>
                        <a:rPr lang="it-IT" sz="1200" b="0" i="0" u="none" strike="noStrike">
                          <a:solidFill>
                            <a:srgbClr val="000000"/>
                          </a:solidFill>
                          <a:latin typeface="Calibri"/>
                        </a:rPr>
                        <a:t>Presenze su Pop. 2015</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2.0</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18.1</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11</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11</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33</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11</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17</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12</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995">
                <a:tc>
                  <a:txBody>
                    <a:bodyPr/>
                    <a:lstStyle/>
                    <a:p>
                      <a:pPr algn="l" fontAlgn="b"/>
                      <a:r>
                        <a:rPr lang="it-IT" sz="1200" b="0" i="0" u="none" strike="noStrike" err="1">
                          <a:solidFill>
                            <a:srgbClr val="000000"/>
                          </a:solidFill>
                          <a:latin typeface="Calibri"/>
                        </a:rPr>
                        <a:t>Var%</a:t>
                      </a:r>
                      <a:r>
                        <a:rPr lang="it-IT" sz="1200" b="0" i="0" u="none" strike="noStrike">
                          <a:solidFill>
                            <a:srgbClr val="000000"/>
                          </a:solidFill>
                          <a:latin typeface="Calibri"/>
                        </a:rPr>
                        <a:t> 2015/2000 </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3%</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97D"/>
                    </a:solidFill>
                  </a:tcPr>
                </a:tc>
                <a:tc>
                  <a:txBody>
                    <a:bodyPr/>
                    <a:lstStyle/>
                    <a:p>
                      <a:pPr algn="r" fontAlgn="b"/>
                      <a:r>
                        <a:rPr lang="it-IT" sz="1200" b="0" i="0" u="none" strike="noStrike">
                          <a:solidFill>
                            <a:srgbClr val="000000"/>
                          </a:solidFill>
                          <a:latin typeface="Calibri"/>
                        </a:rPr>
                        <a:t>28%</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C27C"/>
                    </a:solidFill>
                  </a:tcPr>
                </a:tc>
                <a:tc>
                  <a:txBody>
                    <a:bodyPr/>
                    <a:lstStyle/>
                    <a:p>
                      <a:pPr algn="r" fontAlgn="b"/>
                      <a:r>
                        <a:rPr lang="it-IT" sz="1200" b="0" i="0" u="none" strike="noStrike">
                          <a:solidFill>
                            <a:srgbClr val="000000"/>
                          </a:solidFill>
                          <a:latin typeface="Calibri"/>
                        </a:rPr>
                        <a:t>12%</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it-IT" sz="1200" b="0" i="0" u="none" strike="noStrike">
                          <a:solidFill>
                            <a:srgbClr val="000000"/>
                          </a:solidFill>
                          <a:latin typeface="Calibri"/>
                        </a:rPr>
                        <a:t>-22%</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it-IT" sz="1200" b="0" i="0" u="none" strike="noStrike">
                          <a:solidFill>
                            <a:srgbClr val="000000"/>
                          </a:solidFill>
                          <a:latin typeface="Calibri"/>
                        </a:rPr>
                        <a:t>12%</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it-IT" sz="1200" b="0" i="0" u="none" strike="noStrike">
                          <a:solidFill>
                            <a:srgbClr val="000000"/>
                          </a:solidFill>
                          <a:latin typeface="Calibri"/>
                        </a:rPr>
                        <a:t>12%</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it-IT" sz="1200" b="0" i="0" u="none" strike="noStrike">
                          <a:solidFill>
                            <a:srgbClr val="000000"/>
                          </a:solidFill>
                          <a:latin typeface="Calibri"/>
                        </a:rPr>
                        <a:t>29%</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it-IT" sz="1200" b="0" i="0" u="none" strike="noStrike">
                          <a:solidFill>
                            <a:srgbClr val="000000"/>
                          </a:solidFill>
                          <a:latin typeface="Calibri"/>
                        </a:rPr>
                        <a:t>12%</a:t>
                      </a:r>
                    </a:p>
                  </a:txBody>
                  <a:tcPr marL="8179" marR="8179" marT="81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r>
            </a:tbl>
          </a:graphicData>
        </a:graphic>
      </p:graphicFrame>
      <p:graphicFrame>
        <p:nvGraphicFramePr>
          <p:cNvPr id="19" name="Tabella 18"/>
          <p:cNvGraphicFramePr>
            <a:graphicFrameLocks noGrp="1"/>
          </p:cNvGraphicFramePr>
          <p:nvPr/>
        </p:nvGraphicFramePr>
        <p:xfrm>
          <a:off x="323528" y="4235942"/>
          <a:ext cx="8568952" cy="1929362"/>
        </p:xfrm>
        <a:graphic>
          <a:graphicData uri="http://schemas.openxmlformats.org/drawingml/2006/table">
            <a:tbl>
              <a:tblPr/>
              <a:tblGrid>
                <a:gridCol w="2888703"/>
                <a:gridCol w="621783"/>
                <a:gridCol w="806376"/>
                <a:gridCol w="922960"/>
                <a:gridCol w="621783"/>
                <a:gridCol w="712460"/>
                <a:gridCol w="621783"/>
                <a:gridCol w="751321"/>
                <a:gridCol w="621783"/>
              </a:tblGrid>
              <a:tr h="504056">
                <a:tc>
                  <a:txBody>
                    <a:bodyPr/>
                    <a:lstStyle/>
                    <a:p>
                      <a:pPr algn="l" rtl="0" fontAlgn="b"/>
                      <a:r>
                        <a:rPr lang="it-IT" sz="12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it-IT" sz="1200" b="1" i="0" u="none" strike="noStrike">
                          <a:solidFill>
                            <a:srgbClr val="000000"/>
                          </a:solidFill>
                          <a:latin typeface="Calibri"/>
                        </a:rPr>
                        <a:t>Livorno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it-IT" sz="1200" b="1" i="0" u="none" strike="noStrike">
                          <a:solidFill>
                            <a:srgbClr val="000000"/>
                          </a:solidFill>
                          <a:latin typeface="Calibri"/>
                        </a:rPr>
                        <a:t>Costa degli Etruschi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it-IT" sz="1200" b="1" i="0" u="none" strike="noStrike">
                          <a:solidFill>
                            <a:srgbClr val="000000"/>
                          </a:solidFill>
                          <a:latin typeface="Calibri"/>
                        </a:rPr>
                        <a:t>Pisa e comuni contermini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it-IT" sz="1200" b="1" i="0" u="none" strike="noStrike">
                          <a:solidFill>
                            <a:srgbClr val="000000"/>
                          </a:solidFill>
                          <a:latin typeface="Calibri"/>
                        </a:rPr>
                        <a:t>Costa Nord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it-IT" sz="1200" b="1" i="0" u="none" strike="noStrike">
                          <a:solidFill>
                            <a:srgbClr val="000000"/>
                          </a:solidFill>
                          <a:latin typeface="Calibri"/>
                        </a:rPr>
                        <a:t>Costa sud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it-IT" sz="1200" b="1" i="0" u="none" strike="noStrike">
                          <a:solidFill>
                            <a:srgbClr val="000000"/>
                          </a:solidFill>
                          <a:latin typeface="Calibri"/>
                        </a:rPr>
                        <a:t>Siena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it-IT" sz="1200" b="1" i="0" u="none" strike="noStrike">
                          <a:solidFill>
                            <a:srgbClr val="000000"/>
                          </a:solidFill>
                          <a:latin typeface="Calibri"/>
                        </a:rPr>
                        <a:t>Firenze e contermini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it-IT" sz="1200" b="1" i="0" u="none" strike="noStrike">
                          <a:solidFill>
                            <a:srgbClr val="000000"/>
                          </a:solidFill>
                          <a:latin typeface="Calibri"/>
                        </a:rPr>
                        <a:t>Toscana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737">
                <a:tc>
                  <a:txBody>
                    <a:bodyPr/>
                    <a:lstStyle/>
                    <a:p>
                      <a:pPr algn="l" rtl="0" fontAlgn="b"/>
                      <a:r>
                        <a:rPr lang="it-IT" sz="1200" b="0" i="0" u="none" strike="noStrike">
                          <a:solidFill>
                            <a:srgbClr val="000000"/>
                          </a:solidFill>
                          <a:latin typeface="Calibri"/>
                        </a:rPr>
                        <a:t>Superficie vincolata /totale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0.64%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B84"/>
                    </a:solidFill>
                  </a:tcPr>
                </a:tc>
                <a:tc>
                  <a:txBody>
                    <a:bodyPr/>
                    <a:lstStyle/>
                    <a:p>
                      <a:pPr algn="r" fontAlgn="b"/>
                      <a:r>
                        <a:rPr lang="it-IT" sz="1200" b="0" i="0" u="none" strike="noStrike">
                          <a:solidFill>
                            <a:srgbClr val="000000"/>
                          </a:solidFill>
                          <a:latin typeface="Calibri"/>
                        </a:rPr>
                        <a:t>0.48%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67C"/>
                    </a:solidFill>
                  </a:tcPr>
                </a:tc>
                <a:tc>
                  <a:txBody>
                    <a:bodyPr/>
                    <a:lstStyle/>
                    <a:p>
                      <a:pPr algn="r" rtl="0" fontAlgn="b"/>
                      <a:r>
                        <a:rPr lang="it-IT" sz="1200" b="0" i="0" u="none" strike="noStrike">
                          <a:solidFill>
                            <a:srgbClr val="000000"/>
                          </a:solidFill>
                          <a:latin typeface="Calibri"/>
                        </a:rPr>
                        <a:t>2.64%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E82"/>
                    </a:solidFill>
                  </a:tcPr>
                </a:tc>
                <a:tc>
                  <a:txBody>
                    <a:bodyPr/>
                    <a:lstStyle/>
                    <a:p>
                      <a:pPr algn="r" rtl="0" fontAlgn="b"/>
                      <a:r>
                        <a:rPr lang="it-IT" sz="1200" b="0" i="0" u="none" strike="noStrike">
                          <a:solidFill>
                            <a:srgbClr val="000000"/>
                          </a:solidFill>
                          <a:latin typeface="Calibri"/>
                        </a:rPr>
                        <a:t>0.22%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Calibri"/>
                        </a:rPr>
                        <a:t>0.47%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rtl="0" fontAlgn="b"/>
                      <a:r>
                        <a:rPr lang="it-IT" sz="1200" b="0" i="0" u="none" strike="noStrike">
                          <a:solidFill>
                            <a:srgbClr val="000000"/>
                          </a:solidFill>
                          <a:latin typeface="Calibri"/>
                        </a:rPr>
                        <a:t>1.11%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E884"/>
                    </a:solidFill>
                  </a:tcPr>
                </a:tc>
                <a:tc>
                  <a:txBody>
                    <a:bodyPr/>
                    <a:lstStyle/>
                    <a:p>
                      <a:pPr algn="r" rtl="0" fontAlgn="b"/>
                      <a:r>
                        <a:rPr lang="it-IT" sz="1200" b="0" i="0" u="none" strike="noStrike">
                          <a:solidFill>
                            <a:srgbClr val="000000"/>
                          </a:solidFill>
                          <a:latin typeface="Calibri"/>
                        </a:rPr>
                        <a:t>7.35%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rtl="0" fontAlgn="b"/>
                      <a:r>
                        <a:rPr lang="it-IT" sz="1200" b="0" i="0" u="none" strike="noStrike">
                          <a:solidFill>
                            <a:srgbClr val="000000"/>
                          </a:solidFill>
                          <a:latin typeface="Calibri"/>
                        </a:rPr>
                        <a:t>0.52%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7F"/>
                    </a:solidFill>
                  </a:tcPr>
                </a:tc>
              </a:tr>
              <a:tr h="205737">
                <a:tc>
                  <a:txBody>
                    <a:bodyPr/>
                    <a:lstStyle/>
                    <a:p>
                      <a:pPr algn="l" rtl="0" fontAlgn="b"/>
                      <a:r>
                        <a:rPr lang="it-IT" sz="1200" b="0" i="0" u="none" strike="noStrike">
                          <a:solidFill>
                            <a:srgbClr val="000000"/>
                          </a:solidFill>
                          <a:latin typeface="Calibri"/>
                        </a:rPr>
                        <a:t>Numero di musei per </a:t>
                      </a:r>
                      <a:r>
                        <a:rPr lang="it-IT" sz="1200" b="0" i="0" u="none" strike="noStrike" err="1">
                          <a:solidFill>
                            <a:srgbClr val="000000"/>
                          </a:solidFill>
                          <a:latin typeface="Calibri"/>
                        </a:rPr>
                        <a:t>KMq</a:t>
                      </a:r>
                      <a:r>
                        <a:rPr lang="it-IT" sz="12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         </a:t>
                      </a:r>
                      <a:r>
                        <a:rPr lang="it-IT" sz="1200" b="0" i="0" u="none" strike="noStrike" smtClean="0">
                          <a:solidFill>
                            <a:srgbClr val="000000"/>
                          </a:solidFill>
                          <a:latin typeface="Calibri"/>
                        </a:rPr>
                        <a:t>0.04 </a:t>
                      </a:r>
                      <a:endParaRPr lang="it-IT" sz="12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E7E"/>
                    </a:solidFill>
                  </a:tcPr>
                </a:tc>
                <a:tc>
                  <a:txBody>
                    <a:bodyPr/>
                    <a:lstStyle/>
                    <a:p>
                      <a:pPr algn="r" fontAlgn="b"/>
                      <a:r>
                        <a:rPr lang="it-IT" sz="1200" b="0" i="0" u="none" strike="noStrike">
                          <a:solidFill>
                            <a:srgbClr val="000000"/>
                          </a:solidFill>
                          <a:latin typeface="Calibri"/>
                        </a:rPr>
                        <a:t>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877"/>
                    </a:solidFill>
                  </a:tcPr>
                </a:tc>
                <a:tc>
                  <a:txBody>
                    <a:bodyPr/>
                    <a:lstStyle/>
                    <a:p>
                      <a:pPr algn="r" rtl="0" fontAlgn="b"/>
                      <a:r>
                        <a:rPr lang="it-IT" sz="1200" b="0" i="0" u="none" strike="noStrike">
                          <a:solidFill>
                            <a:srgbClr val="000000"/>
                          </a:solidFill>
                          <a:latin typeface="Calibri"/>
                        </a:rPr>
                        <a:t>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A84"/>
                    </a:solidFill>
                  </a:tcPr>
                </a:tc>
                <a:tc>
                  <a:txBody>
                    <a:bodyPr/>
                    <a:lstStyle/>
                    <a:p>
                      <a:pPr algn="r" rtl="0" fontAlgn="b"/>
                      <a:r>
                        <a:rPr lang="it-IT" sz="1200" b="0" i="0" u="none" strike="noStrike">
                          <a:solidFill>
                            <a:srgbClr val="000000"/>
                          </a:solidFill>
                          <a:latin typeface="Calibri"/>
                        </a:rPr>
                        <a:t>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A84"/>
                    </a:solidFill>
                  </a:tcPr>
                </a:tc>
                <a:tc>
                  <a:txBody>
                    <a:bodyPr/>
                    <a:lstStyle/>
                    <a:p>
                      <a:pPr algn="r" rtl="0" fontAlgn="b"/>
                      <a:r>
                        <a:rPr lang="it-IT" sz="1200" b="0" i="0" u="none" strike="noStrike">
                          <a:solidFill>
                            <a:srgbClr val="000000"/>
                          </a:solidFill>
                          <a:latin typeface="Calibri"/>
                        </a:rPr>
                        <a:t>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Calibri"/>
                        </a:rPr>
                        <a:t>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rtl="0" fontAlgn="b"/>
                      <a:r>
                        <a:rPr lang="it-IT" sz="1200" b="0" i="0" u="none" strike="noStrike">
                          <a:solidFill>
                            <a:srgbClr val="000000"/>
                          </a:solidFill>
                          <a:latin typeface="Calibri"/>
                        </a:rPr>
                        <a:t>0.27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ECF7F"/>
                    </a:solidFill>
                  </a:tcPr>
                </a:tc>
                <a:tc>
                  <a:txBody>
                    <a:bodyPr/>
                    <a:lstStyle/>
                    <a:p>
                      <a:pPr algn="r" rtl="0" fontAlgn="b"/>
                      <a:r>
                        <a:rPr lang="it-IT" sz="1200" b="0" i="0" u="none" strike="noStrike">
                          <a:solidFill>
                            <a:srgbClr val="000000"/>
                          </a:solidFill>
                          <a:latin typeface="Calibri"/>
                        </a:rPr>
                        <a:t>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877"/>
                    </a:solidFill>
                  </a:tcPr>
                </a:tc>
              </a:tr>
              <a:tr h="222897">
                <a:tc>
                  <a:txBody>
                    <a:bodyPr/>
                    <a:lstStyle/>
                    <a:p>
                      <a:pPr algn="l" rtl="0" fontAlgn="b"/>
                      <a:r>
                        <a:rPr lang="it-IT" sz="1200" b="0" i="0" u="none" strike="noStrike">
                          <a:solidFill>
                            <a:srgbClr val="000000"/>
                          </a:solidFill>
                          <a:latin typeface="Calibri"/>
                        </a:rPr>
                        <a:t>Numero di pezzi esposti /</a:t>
                      </a:r>
                      <a:r>
                        <a:rPr lang="it-IT" sz="1200" b="0" i="0" u="none" strike="noStrike" err="1">
                          <a:solidFill>
                            <a:srgbClr val="000000"/>
                          </a:solidFill>
                          <a:latin typeface="Calibri"/>
                        </a:rPr>
                        <a:t>KMq</a:t>
                      </a:r>
                      <a:endParaRPr lang="it-IT" sz="12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             </a:t>
                      </a:r>
                      <a:r>
                        <a:rPr lang="it-IT" sz="1200" b="0" i="0" u="none" strike="noStrike" smtClean="0">
                          <a:solidFill>
                            <a:srgbClr val="000000"/>
                          </a:solidFill>
                          <a:latin typeface="Calibri"/>
                        </a:rPr>
                        <a:t>62 </a:t>
                      </a:r>
                      <a:endParaRPr lang="it-IT" sz="12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B84"/>
                    </a:solidFill>
                  </a:tcPr>
                </a:tc>
                <a:tc>
                  <a:txBody>
                    <a:bodyPr/>
                    <a:lstStyle/>
                    <a:p>
                      <a:pPr algn="r" fontAlgn="b"/>
                      <a:r>
                        <a:rPr lang="it-IT" sz="1200" b="0" i="0" u="none" strike="noStrike">
                          <a:solidFill>
                            <a:srgbClr val="000000"/>
                          </a:solidFill>
                          <a:latin typeface="Calibri"/>
                        </a:rPr>
                        <a:t>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D"/>
                    </a:solidFill>
                  </a:tcPr>
                </a:tc>
                <a:tc>
                  <a:txBody>
                    <a:bodyPr/>
                    <a:lstStyle/>
                    <a:p>
                      <a:pPr algn="r" rtl="0" fontAlgn="b"/>
                      <a:r>
                        <a:rPr lang="it-IT" sz="1200" b="0" i="0" u="none" strike="noStrike">
                          <a:solidFill>
                            <a:srgbClr val="000000"/>
                          </a:solidFill>
                          <a:latin typeface="Calibri"/>
                        </a:rPr>
                        <a:t>711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E7F"/>
                    </a:solidFill>
                  </a:tcPr>
                </a:tc>
                <a:tc>
                  <a:txBody>
                    <a:bodyPr/>
                    <a:lstStyle/>
                    <a:p>
                      <a:pPr algn="r" rtl="0" fontAlgn="b"/>
                      <a:r>
                        <a:rPr lang="it-IT" sz="1200" b="0" i="0" u="none" strike="noStrike">
                          <a:solidFill>
                            <a:srgbClr val="000000"/>
                          </a:solidFill>
                          <a:latin typeface="Calibri"/>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D72"/>
                    </a:solidFill>
                  </a:tcPr>
                </a:tc>
                <a:tc>
                  <a:txBody>
                    <a:bodyPr/>
                    <a:lstStyle/>
                    <a:p>
                      <a:pPr algn="r" rtl="0" fontAlgn="b"/>
                      <a:r>
                        <a:rPr lang="it-IT" sz="1200" b="0" i="0" u="none" strike="noStrike">
                          <a:solidFill>
                            <a:srgbClr val="000000"/>
                          </a:solidFill>
                          <a:latin typeface="Calibri"/>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Calibri"/>
                        </a:rPr>
                        <a:t>1074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rtl="0" fontAlgn="b"/>
                      <a:r>
                        <a:rPr lang="it-IT" sz="1200" b="0" i="0" u="none" strike="noStrike">
                          <a:solidFill>
                            <a:srgbClr val="000000"/>
                          </a:solidFill>
                          <a:latin typeface="Calibri"/>
                        </a:rPr>
                        <a:t>299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182"/>
                    </a:solidFill>
                  </a:tcPr>
                </a:tc>
                <a:tc>
                  <a:txBody>
                    <a:bodyPr/>
                    <a:lstStyle/>
                    <a:p>
                      <a:pPr algn="r" rtl="0" fontAlgn="b"/>
                      <a:r>
                        <a:rPr lang="it-IT" sz="1200" b="0" i="0" u="none" strike="noStrike">
                          <a:solidFill>
                            <a:srgbClr val="000000"/>
                          </a:solidFill>
                          <a:latin typeface="Calibri"/>
                        </a:rPr>
                        <a:t>37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D7B"/>
                    </a:solidFill>
                  </a:tcPr>
                </a:tc>
              </a:tr>
              <a:tr h="289185">
                <a:tc>
                  <a:txBody>
                    <a:bodyPr/>
                    <a:lstStyle/>
                    <a:p>
                      <a:pPr algn="l" rtl="0" fontAlgn="b"/>
                      <a:r>
                        <a:rPr lang="it-IT" sz="1200" b="0" i="0" u="none" strike="noStrike">
                          <a:solidFill>
                            <a:srgbClr val="000000"/>
                          </a:solidFill>
                          <a:latin typeface="Calibri"/>
                        </a:rPr>
                        <a:t>Quota % di superficie protetta da vincolo ambientale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13.9%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B84"/>
                    </a:solidFill>
                  </a:tcPr>
                </a:tc>
                <a:tc>
                  <a:txBody>
                    <a:bodyPr/>
                    <a:lstStyle/>
                    <a:p>
                      <a:pPr algn="r" fontAlgn="b"/>
                      <a:r>
                        <a:rPr lang="it-IT" sz="1200" b="0" i="0" u="none" strike="noStrike">
                          <a:solidFill>
                            <a:srgbClr val="000000"/>
                          </a:solidFill>
                          <a:latin typeface="Calibri"/>
                        </a:rPr>
                        <a:t>11.1%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rtl="0" fontAlgn="b"/>
                      <a:r>
                        <a:rPr lang="it-IT" sz="1200" b="0" i="0" u="none" strike="noStrike">
                          <a:solidFill>
                            <a:srgbClr val="000000"/>
                          </a:solidFill>
                          <a:latin typeface="Calibri"/>
                        </a:rPr>
                        <a:t>47.0%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rtl="0" fontAlgn="b"/>
                      <a:r>
                        <a:rPr lang="it-IT" sz="1200" b="0" i="0" u="none" strike="noStrike">
                          <a:solidFill>
                            <a:srgbClr val="000000"/>
                          </a:solidFill>
                          <a:latin typeface="Calibri"/>
                        </a:rPr>
                        <a:t>44.0%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1C37C"/>
                    </a:solidFill>
                  </a:tcPr>
                </a:tc>
                <a:tc>
                  <a:txBody>
                    <a:bodyPr/>
                    <a:lstStyle/>
                    <a:p>
                      <a:pPr algn="r" rtl="0" fontAlgn="b"/>
                      <a:r>
                        <a:rPr lang="it-IT" sz="1200" b="0" i="0" u="none" strike="noStrike">
                          <a:solidFill>
                            <a:srgbClr val="000000"/>
                          </a:solidFill>
                          <a:latin typeface="Calibri"/>
                        </a:rPr>
                        <a:t>18.0%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rtl="0" fontAlgn="b"/>
                      <a:r>
                        <a:rPr lang="it-IT" sz="1200" b="0" i="0" u="none" strike="noStrike">
                          <a:solidFill>
                            <a:srgbClr val="000000"/>
                          </a:solidFill>
                          <a:latin typeface="Calibri"/>
                        </a:rPr>
                        <a:t>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Calibri"/>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679"/>
                    </a:solidFill>
                  </a:tcPr>
                </a:tc>
                <a:tc>
                  <a:txBody>
                    <a:bodyPr/>
                    <a:lstStyle/>
                    <a:p>
                      <a:pPr algn="r" rtl="0" fontAlgn="b"/>
                      <a:r>
                        <a:rPr lang="it-IT" sz="1200" b="0" i="0" u="none" strike="noStrike">
                          <a:solidFill>
                            <a:srgbClr val="000000"/>
                          </a:solidFill>
                          <a:latin typeface="Calibri"/>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683"/>
                    </a:solidFill>
                  </a:tcPr>
                </a:tc>
              </a:tr>
              <a:tr h="205737">
                <a:tc>
                  <a:txBody>
                    <a:bodyPr/>
                    <a:lstStyle/>
                    <a:p>
                      <a:pPr algn="l" rtl="0" fontAlgn="b"/>
                      <a:r>
                        <a:rPr lang="it-IT" sz="1200" b="0" i="0" u="none" strike="noStrike">
                          <a:solidFill>
                            <a:srgbClr val="000000"/>
                          </a:solidFill>
                          <a:latin typeface="Calibri"/>
                        </a:rPr>
                        <a:t>Siti di interesse </a:t>
                      </a:r>
                      <a:r>
                        <a:rPr lang="it-IT" sz="1200" b="0" i="0" u="none" strike="noStrike" err="1">
                          <a:solidFill>
                            <a:srgbClr val="000000"/>
                          </a:solidFill>
                          <a:latin typeface="Calibri"/>
                        </a:rPr>
                        <a:t>natural</a:t>
                      </a:r>
                      <a:r>
                        <a:rPr lang="it-IT" sz="1200" b="0" i="0" u="none" strike="noStrike">
                          <a:solidFill>
                            <a:srgbClr val="000000"/>
                          </a:solidFill>
                          <a:latin typeface="Calibri"/>
                        </a:rPr>
                        <a:t>. per Kmq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Calibri"/>
                        </a:rPr>
                        <a:t>0.023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977"/>
                    </a:solidFill>
                  </a:tcPr>
                </a:tc>
                <a:tc>
                  <a:txBody>
                    <a:bodyPr/>
                    <a:lstStyle/>
                    <a:p>
                      <a:pPr algn="r" fontAlgn="b"/>
                      <a:r>
                        <a:rPr lang="it-IT" sz="1200" b="0" i="0" u="none" strike="noStrike">
                          <a:solidFill>
                            <a:srgbClr val="000000"/>
                          </a:solidFill>
                          <a:latin typeface="Calibri"/>
                        </a:rPr>
                        <a:t>0.023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c>
                  <a:txBody>
                    <a:bodyPr/>
                    <a:lstStyle/>
                    <a:p>
                      <a:pPr algn="r" rtl="0" fontAlgn="b"/>
                      <a:r>
                        <a:rPr lang="it-IT" sz="1200" b="0" i="0" u="none" strike="noStrike">
                          <a:solidFill>
                            <a:srgbClr val="000000"/>
                          </a:solidFill>
                          <a:latin typeface="Calibri"/>
                        </a:rPr>
                        <a:t>0.020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Calibri"/>
                        </a:rPr>
                        <a:t>0.080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rtl="0" fontAlgn="b"/>
                      <a:r>
                        <a:rPr lang="it-IT" sz="1200" b="0" i="0" u="none" strike="noStrike">
                          <a:solidFill>
                            <a:srgbClr val="000000"/>
                          </a:solidFill>
                          <a:latin typeface="Calibri"/>
                        </a:rPr>
                        <a:t>0.030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c>
                  <a:txBody>
                    <a:bodyPr/>
                    <a:lstStyle/>
                    <a:p>
                      <a:pPr algn="r" rtl="0" fontAlgn="b"/>
                      <a:r>
                        <a:rPr lang="it-IT" sz="1200" b="0" i="0" u="none" strike="noStrike">
                          <a:solidFill>
                            <a:srgbClr val="000000"/>
                          </a:solidFill>
                          <a:latin typeface="Calibri"/>
                        </a:rPr>
                        <a:t>0.030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c>
                  <a:txBody>
                    <a:bodyPr/>
                    <a:lstStyle/>
                    <a:p>
                      <a:pPr algn="r" rtl="0" fontAlgn="b"/>
                      <a:r>
                        <a:rPr lang="it-IT" sz="1200" b="0" i="0" u="none" strike="noStrike">
                          <a:solidFill>
                            <a:srgbClr val="000000"/>
                          </a:solidFill>
                          <a:latin typeface="Calibri"/>
                        </a:rPr>
                        <a:t>0.020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Calibri"/>
                        </a:rPr>
                        <a:t>0.030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r>
              <a:tr h="219438">
                <a:tc>
                  <a:txBody>
                    <a:bodyPr/>
                    <a:lstStyle/>
                    <a:p>
                      <a:pPr algn="l" rtl="0" fontAlgn="b"/>
                      <a:r>
                        <a:rPr lang="it-IT" sz="1200" b="0" i="0" u="none" strike="noStrike">
                          <a:solidFill>
                            <a:srgbClr val="000000"/>
                          </a:solidFill>
                          <a:latin typeface="Calibri"/>
                        </a:rPr>
                        <a:t>Eventi culturali e spett. su Pop.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smtClean="0">
                          <a:solidFill>
                            <a:srgbClr val="000000"/>
                          </a:solidFill>
                          <a:latin typeface="Calibri"/>
                        </a:rPr>
                        <a:t>0.101 </a:t>
                      </a:r>
                      <a:endParaRPr lang="it-IT" sz="12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it-IT" sz="1200" b="0" i="0" u="none" strike="noStrike">
                          <a:solidFill>
                            <a:srgbClr val="000000"/>
                          </a:solidFill>
                          <a:latin typeface="Calibri"/>
                        </a:rPr>
                        <a:t>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rtl="0" fontAlgn="b"/>
                      <a:r>
                        <a:rPr lang="it-IT" sz="1200" b="0" i="0" u="none" strike="noStrike">
                          <a:solidFill>
                            <a:srgbClr val="000000"/>
                          </a:solidFill>
                          <a:latin typeface="Calibri"/>
                        </a:rPr>
                        <a:t>0.095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984"/>
                    </a:solidFill>
                  </a:tcPr>
                </a:tc>
                <a:tc>
                  <a:txBody>
                    <a:bodyPr/>
                    <a:lstStyle/>
                    <a:p>
                      <a:pPr algn="r" rtl="0" fontAlgn="b"/>
                      <a:r>
                        <a:rPr lang="it-IT" sz="1200" b="0" i="0" u="none" strike="noStrike">
                          <a:solidFill>
                            <a:srgbClr val="000000"/>
                          </a:solidFill>
                          <a:latin typeface="Calibri"/>
                        </a:rPr>
                        <a:t>0.084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379"/>
                    </a:solidFill>
                  </a:tcPr>
                </a:tc>
                <a:tc>
                  <a:txBody>
                    <a:bodyPr/>
                    <a:lstStyle/>
                    <a:p>
                      <a:pPr algn="r" rtl="0" fontAlgn="b"/>
                      <a:r>
                        <a:rPr lang="it-IT" sz="1200" b="0" i="0" u="none" strike="noStrike">
                          <a:solidFill>
                            <a:srgbClr val="000000"/>
                          </a:solidFill>
                          <a:latin typeface="Calibri"/>
                        </a:rPr>
                        <a:t>0.153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rtl="0" fontAlgn="b"/>
                      <a:r>
                        <a:rPr lang="it-IT" sz="1200" b="0" i="0" u="none" strike="noStrike">
                          <a:solidFill>
                            <a:srgbClr val="000000"/>
                          </a:solidFill>
                          <a:latin typeface="Calibri"/>
                        </a:rPr>
                        <a:t>0.086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rtl="0" fontAlgn="b"/>
                      <a:r>
                        <a:rPr lang="it-IT" sz="1200" b="0" i="0" u="none" strike="noStrike">
                          <a:solidFill>
                            <a:srgbClr val="000000"/>
                          </a:solidFill>
                          <a:latin typeface="Calibri"/>
                        </a:rPr>
                        <a:t>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BC17C"/>
                    </a:solidFill>
                  </a:tcPr>
                </a:tc>
                <a:tc>
                  <a:txBody>
                    <a:bodyPr/>
                    <a:lstStyle/>
                    <a:p>
                      <a:pPr algn="r" rtl="0" fontAlgn="b"/>
                      <a:r>
                        <a:rPr lang="it-IT" sz="1200" b="0" i="0" u="none" strike="noStrike">
                          <a:solidFill>
                            <a:srgbClr val="000000"/>
                          </a:solidFill>
                          <a:latin typeface="Calibri"/>
                        </a:rPr>
                        <a:t>0.089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r>
            </a:tbl>
          </a:graphicData>
        </a:graphic>
      </p:graphicFrame>
      <p:sp>
        <p:nvSpPr>
          <p:cNvPr id="21" name="CasellaDiTesto 20"/>
          <p:cNvSpPr txBox="1"/>
          <p:nvPr/>
        </p:nvSpPr>
        <p:spPr>
          <a:xfrm>
            <a:off x="323528" y="3851756"/>
            <a:ext cx="7056784" cy="369332"/>
          </a:xfrm>
          <a:prstGeom prst="rect">
            <a:avLst/>
          </a:prstGeom>
          <a:noFill/>
        </p:spPr>
        <p:txBody>
          <a:bodyPr wrap="square" rtlCol="0">
            <a:spAutoFit/>
          </a:bodyPr>
          <a:lstStyle/>
          <a:p>
            <a:r>
              <a:rPr lang="it-IT" smtClean="0"/>
              <a:t>INDICATORI DELL’OFFERTA TURISTICA 2015</a:t>
            </a:r>
            <a:endParaRPr lang="it-I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t>La spesa dei crocieristi</a:t>
            </a:r>
            <a:endParaRPr lang="it-IT" sz="2400" smtClean="0"/>
          </a:p>
          <a:p>
            <a:pPr algn="ctr"/>
            <a:endParaRPr lang="it-IT"/>
          </a:p>
        </p:txBody>
      </p:sp>
      <p:sp>
        <p:nvSpPr>
          <p:cNvPr id="30" name="CasellaDiTesto 29"/>
          <p:cNvSpPr txBox="1"/>
          <p:nvPr/>
        </p:nvSpPr>
        <p:spPr>
          <a:xfrm>
            <a:off x="7020272" y="494116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251520" y="960983"/>
            <a:ext cx="8748464" cy="307777"/>
          </a:xfrm>
          <a:prstGeom prst="rect">
            <a:avLst/>
          </a:prstGeom>
          <a:noFill/>
        </p:spPr>
        <p:txBody>
          <a:bodyPr wrap="square" rtlCol="0">
            <a:spAutoFit/>
          </a:bodyPr>
          <a:lstStyle/>
          <a:p>
            <a:r>
              <a:rPr lang="it-IT" sz="1400" smtClean="0"/>
              <a:t>DISTRIBUZIONE DEI CROCIERISTI CHE EFFETTUANO ESCURSIONE A TERRA PER ORIGINE E TIPO DI TOUR</a:t>
            </a:r>
            <a:endParaRPr lang="it-IT" sz="1400"/>
          </a:p>
        </p:txBody>
      </p:sp>
      <p:grpSp>
        <p:nvGrpSpPr>
          <p:cNvPr id="2" name="Gruppo 8"/>
          <p:cNvGrpSpPr/>
          <p:nvPr/>
        </p:nvGrpSpPr>
        <p:grpSpPr>
          <a:xfrm>
            <a:off x="7491814" y="0"/>
            <a:ext cx="1652186" cy="540000"/>
            <a:chOff x="-9144" y="6053328"/>
            <a:chExt cx="1652186" cy="540000"/>
          </a:xfrm>
        </p:grpSpPr>
        <p:sp>
          <p:nvSpPr>
            <p:cNvPr id="16" name="Rettangolo 15"/>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8" name="Immagine 17"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19" name="CasellaDiTesto 18"/>
          <p:cNvSpPr txBox="1"/>
          <p:nvPr/>
        </p:nvSpPr>
        <p:spPr>
          <a:xfrm>
            <a:off x="323528" y="4509120"/>
            <a:ext cx="8388424" cy="1569660"/>
          </a:xfrm>
          <a:prstGeom prst="rect">
            <a:avLst/>
          </a:prstGeom>
          <a:noFill/>
        </p:spPr>
        <p:txBody>
          <a:bodyPr wrap="square" rtlCol="0">
            <a:spAutoFit/>
          </a:bodyPr>
          <a:lstStyle/>
          <a:p>
            <a:r>
              <a:rPr lang="it-IT" sz="1600" smtClean="0"/>
              <a:t>La distribuzione della spesa mette in evidenza il peso dello Shopping nel comportamento di spesa dei crocieristi insieme al costo del Tour. </a:t>
            </a:r>
          </a:p>
          <a:p>
            <a:r>
              <a:rPr lang="it-IT" sz="1600" smtClean="0"/>
              <a:t>Gli extra-europei privilegiano le spese per shopping e artigianato locale, mentre francesi e per gli europei continentali e del nord, i prodotti alimentari tipici. </a:t>
            </a:r>
          </a:p>
          <a:p>
            <a:r>
              <a:rPr lang="it-IT" sz="1600" smtClean="0"/>
              <a:t>I nord americani appaiono poi interessati più degli altri, al margine, alle attrattive museali, alle aree archeologiche e all’intrattenimento culturale</a:t>
            </a:r>
            <a:endParaRPr lang="it-IT" sz="1600"/>
          </a:p>
        </p:txBody>
      </p:sp>
      <p:graphicFrame>
        <p:nvGraphicFramePr>
          <p:cNvPr id="11" name="Tabella 10"/>
          <p:cNvGraphicFramePr>
            <a:graphicFrameLocks noGrp="1"/>
          </p:cNvGraphicFramePr>
          <p:nvPr/>
        </p:nvGraphicFramePr>
        <p:xfrm>
          <a:off x="827584" y="1340769"/>
          <a:ext cx="7920880" cy="2732889"/>
        </p:xfrm>
        <a:graphic>
          <a:graphicData uri="http://schemas.openxmlformats.org/drawingml/2006/table">
            <a:tbl>
              <a:tblPr/>
              <a:tblGrid>
                <a:gridCol w="1728192"/>
                <a:gridCol w="720080"/>
                <a:gridCol w="648072"/>
                <a:gridCol w="648072"/>
                <a:gridCol w="745452"/>
                <a:gridCol w="574572"/>
                <a:gridCol w="972667"/>
                <a:gridCol w="430929"/>
                <a:gridCol w="726422"/>
                <a:gridCol w="726422"/>
              </a:tblGrid>
              <a:tr h="489553">
                <a:tc>
                  <a:txBody>
                    <a:bodyPr/>
                    <a:lstStyle/>
                    <a:p>
                      <a:pPr algn="l" fontAlgn="b"/>
                      <a:r>
                        <a:rPr lang="it-IT" sz="1200" b="1" i="0" u="none" strike="noStrike">
                          <a:solidFill>
                            <a:srgbClr val="000000"/>
                          </a:solidFill>
                          <a:latin typeface="Arial Narrow"/>
                        </a:rPr>
                        <a:t> </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Trasporti locali</a:t>
                      </a:r>
                    </a:p>
                  </a:txBody>
                  <a:tcPr marL="9505" marR="9505" marT="95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Cibo e bevande</a:t>
                      </a:r>
                    </a:p>
                  </a:txBody>
                  <a:tcPr marL="9505" marR="9505" marT="95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Shopping</a:t>
                      </a:r>
                    </a:p>
                  </a:txBody>
                  <a:tcPr marL="9505" marR="9505" marT="95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Artigianato locale</a:t>
                      </a:r>
                    </a:p>
                  </a:txBody>
                  <a:tcPr marL="9505" marR="9505" marT="95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Prodotti alimentari tipici</a:t>
                      </a:r>
                    </a:p>
                  </a:txBody>
                  <a:tcPr marL="9505" marR="9505" marT="95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Musei, aree archeologiche, intrattenimento</a:t>
                      </a:r>
                    </a:p>
                  </a:txBody>
                  <a:tcPr marL="9505" marR="9505" marT="95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Altro</a:t>
                      </a:r>
                    </a:p>
                  </a:txBody>
                  <a:tcPr marL="9505" marR="9505" marT="95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Totale spesa per Tour</a:t>
                      </a:r>
                    </a:p>
                  </a:txBody>
                  <a:tcPr marL="9505" marR="9505" marT="95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it-IT" sz="1200" b="0" i="0" u="none" strike="noStrike">
                          <a:solidFill>
                            <a:srgbClr val="000000"/>
                          </a:solidFill>
                          <a:latin typeface="Arial Narrow"/>
                        </a:rPr>
                        <a:t>Totale spesa</a:t>
                      </a:r>
                    </a:p>
                  </a:txBody>
                  <a:tcPr marL="9505" marR="9505" marT="95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704">
                <a:tc>
                  <a:txBody>
                    <a:bodyPr/>
                    <a:lstStyle/>
                    <a:p>
                      <a:pPr algn="l" fontAlgn="b"/>
                      <a:r>
                        <a:rPr lang="it-IT" sz="1200" b="0" i="0" u="none" strike="noStrike">
                          <a:solidFill>
                            <a:srgbClr val="000000"/>
                          </a:solidFill>
                          <a:latin typeface="Arial Narrow"/>
                        </a:rPr>
                        <a:t>Africa e medio oriente</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7%</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EA84"/>
                    </a:solidFill>
                  </a:tcPr>
                </a:tc>
                <a:tc>
                  <a:txBody>
                    <a:bodyPr/>
                    <a:lstStyle/>
                    <a:p>
                      <a:pPr algn="r" fontAlgn="b"/>
                      <a:r>
                        <a:rPr lang="it-IT" sz="1200" b="0" i="0" u="none" strike="noStrike">
                          <a:solidFill>
                            <a:srgbClr val="000000"/>
                          </a:solidFill>
                          <a:latin typeface="Arial Narrow"/>
                        </a:rPr>
                        <a:t>8%</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E984"/>
                    </a:solidFill>
                  </a:tcPr>
                </a:tc>
                <a:tc>
                  <a:txBody>
                    <a:bodyPr/>
                    <a:lstStyle/>
                    <a:p>
                      <a:pPr algn="r" fontAlgn="b"/>
                      <a:r>
                        <a:rPr lang="it-IT" sz="1200" b="0" i="0" u="none" strike="noStrike">
                          <a:solidFill>
                            <a:srgbClr val="000000"/>
                          </a:solidFill>
                          <a:latin typeface="Arial Narrow"/>
                        </a:rPr>
                        <a:t>50%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C77D"/>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379"/>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379"/>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370"/>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D71"/>
                    </a:solidFill>
                  </a:tcPr>
                </a:tc>
                <a:tc>
                  <a:txBody>
                    <a:bodyPr/>
                    <a:lstStyle/>
                    <a:p>
                      <a:pPr algn="r" fontAlgn="b"/>
                      <a:r>
                        <a:rPr lang="it-IT" sz="1200" b="0" i="0" u="none" strike="noStrike">
                          <a:solidFill>
                            <a:srgbClr val="000000"/>
                          </a:solidFill>
                          <a:latin typeface="Arial Narrow"/>
                        </a:rPr>
                        <a:t>29%</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D780"/>
                    </a:solidFill>
                  </a:tcPr>
                </a:tc>
                <a:tc>
                  <a:txBody>
                    <a:bodyPr/>
                    <a:lstStyle/>
                    <a:p>
                      <a:pPr algn="r" fontAlgn="b"/>
                      <a:r>
                        <a:rPr lang="it-IT" sz="1200" b="0" i="0" u="none" strike="noStrike">
                          <a:solidFill>
                            <a:srgbClr val="000000"/>
                          </a:solidFill>
                          <a:latin typeface="Arial Narrow"/>
                        </a:rPr>
                        <a:t>100%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704">
                <a:tc>
                  <a:txBody>
                    <a:bodyPr/>
                    <a:lstStyle/>
                    <a:p>
                      <a:pPr algn="l" fontAlgn="b"/>
                      <a:r>
                        <a:rPr lang="it-IT" sz="1200" b="0" i="0" u="none" strike="noStrike">
                          <a:solidFill>
                            <a:srgbClr val="000000"/>
                          </a:solidFill>
                          <a:latin typeface="Arial Narrow"/>
                        </a:rPr>
                        <a:t>America centro sud</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B77"/>
                    </a:solidFill>
                  </a:tcPr>
                </a:tc>
                <a:tc>
                  <a:txBody>
                    <a:bodyPr/>
                    <a:lstStyle/>
                    <a:p>
                      <a:pPr algn="r" fontAlgn="b"/>
                      <a:r>
                        <a:rPr lang="it-IT" sz="1200" b="0" i="0" u="none" strike="noStrike">
                          <a:solidFill>
                            <a:srgbClr val="000000"/>
                          </a:solidFill>
                          <a:latin typeface="Arial Narrow"/>
                        </a:rPr>
                        <a:t>6%</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A84"/>
                    </a:solidFill>
                  </a:tcPr>
                </a:tc>
                <a:tc>
                  <a:txBody>
                    <a:bodyPr/>
                    <a:lstStyle/>
                    <a:p>
                      <a:pPr algn="r" fontAlgn="b"/>
                      <a:r>
                        <a:rPr lang="it-IT" sz="1200" b="0" i="0" u="none" strike="noStrike">
                          <a:solidFill>
                            <a:srgbClr val="000000"/>
                          </a:solidFill>
                          <a:latin typeface="Arial Narrow"/>
                        </a:rPr>
                        <a:t>47%</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8C97E"/>
                    </a:solidFill>
                  </a:tcPr>
                </a:tc>
                <a:tc>
                  <a:txBody>
                    <a:bodyPr/>
                    <a:lstStyle/>
                    <a:p>
                      <a:pPr algn="r" fontAlgn="b"/>
                      <a:r>
                        <a:rPr lang="it-IT" sz="1200" b="0" i="0" u="none" strike="noStrike">
                          <a:solidFill>
                            <a:srgbClr val="000000"/>
                          </a:solidFill>
                          <a:latin typeface="Arial Narrow"/>
                        </a:rPr>
                        <a:t>4%</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A83"/>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473"/>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871"/>
                    </a:solidFill>
                  </a:tcPr>
                </a:tc>
                <a:tc>
                  <a:txBody>
                    <a:bodyPr/>
                    <a:lstStyle/>
                    <a:p>
                      <a:pPr algn="r" fontAlgn="b"/>
                      <a:r>
                        <a:rPr lang="it-IT" sz="1200" b="0" i="0" u="none" strike="noStrike">
                          <a:solidFill>
                            <a:srgbClr val="000000"/>
                          </a:solidFill>
                          <a:latin typeface="Arial Narrow"/>
                        </a:rPr>
                        <a:t>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fontAlgn="b"/>
                      <a:r>
                        <a:rPr lang="it-IT" sz="1200" b="0" i="0" u="none" strike="noStrike">
                          <a:solidFill>
                            <a:srgbClr val="000000"/>
                          </a:solidFill>
                          <a:latin typeface="Arial Narrow"/>
                        </a:rPr>
                        <a:t>38%</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FD07F"/>
                    </a:solidFill>
                  </a:tcPr>
                </a:tc>
                <a:tc>
                  <a:txBody>
                    <a:bodyPr/>
                    <a:lstStyle/>
                    <a:p>
                      <a:pPr algn="r" fontAlgn="b"/>
                      <a:r>
                        <a:rPr lang="it-IT" sz="1200" b="0" i="0" u="none" strike="noStrike">
                          <a:solidFill>
                            <a:srgbClr val="000000"/>
                          </a:solidFill>
                          <a:latin typeface="Arial Narrow"/>
                        </a:rPr>
                        <a:t>100%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704">
                <a:tc>
                  <a:txBody>
                    <a:bodyPr/>
                    <a:lstStyle/>
                    <a:p>
                      <a:pPr algn="l" fontAlgn="b"/>
                      <a:r>
                        <a:rPr lang="it-IT" sz="1200" b="0" i="0" u="none" strike="noStrike">
                          <a:solidFill>
                            <a:srgbClr val="000000"/>
                          </a:solidFill>
                          <a:latin typeface="Arial Narrow"/>
                        </a:rPr>
                        <a:t>Asia</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B71"/>
                    </a:solidFill>
                  </a:tcPr>
                </a:tc>
                <a:tc>
                  <a:txBody>
                    <a:bodyPr/>
                    <a:lstStyle/>
                    <a:p>
                      <a:pPr algn="r" fontAlgn="b"/>
                      <a:r>
                        <a:rPr lang="it-IT" sz="1200" b="0" i="0" u="none" strike="noStrike">
                          <a:solidFill>
                            <a:srgbClr val="000000"/>
                          </a:solidFill>
                          <a:latin typeface="Arial Narrow"/>
                        </a:rPr>
                        <a:t>10%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0E784"/>
                    </a:solidFill>
                  </a:tcPr>
                </a:tc>
                <a:tc>
                  <a:txBody>
                    <a:bodyPr/>
                    <a:lstStyle/>
                    <a:p>
                      <a:pPr algn="r" fontAlgn="b"/>
                      <a:r>
                        <a:rPr lang="it-IT" sz="1200" b="0" i="0" u="none" strike="noStrike">
                          <a:solidFill>
                            <a:srgbClr val="000000"/>
                          </a:solidFill>
                          <a:latin typeface="Arial Narrow"/>
                        </a:rPr>
                        <a:t>60%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673"/>
                    </a:solidFill>
                  </a:tcPr>
                </a:tc>
                <a:tc>
                  <a:txBody>
                    <a:bodyPr/>
                    <a:lstStyle/>
                    <a:p>
                      <a:pPr algn="r" fontAlgn="b"/>
                      <a:r>
                        <a:rPr lang="it-IT" sz="1200" b="0" i="0" u="none" strike="noStrike">
                          <a:solidFill>
                            <a:srgbClr val="000000"/>
                          </a:solidFill>
                          <a:latin typeface="Arial Narrow"/>
                        </a:rPr>
                        <a:t>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E6C"/>
                    </a:solidFill>
                  </a:tcPr>
                </a:tc>
                <a:tc>
                  <a:txBody>
                    <a:bodyPr/>
                    <a:lstStyle/>
                    <a:p>
                      <a:pPr algn="r" fontAlgn="b"/>
                      <a:r>
                        <a:rPr lang="it-IT" sz="1200" b="0" i="0" u="none" strike="noStrike">
                          <a:solidFill>
                            <a:srgbClr val="000000"/>
                          </a:solidFill>
                          <a:latin typeface="Arial Narrow"/>
                        </a:rPr>
                        <a:t>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26C"/>
                    </a:solidFill>
                  </a:tcPr>
                </a:tc>
                <a:tc>
                  <a:txBody>
                    <a:bodyPr/>
                    <a:lstStyle/>
                    <a:p>
                      <a:pPr algn="r" fontAlgn="b"/>
                      <a:r>
                        <a:rPr lang="it-IT" sz="1200" b="0" i="0" u="none" strike="noStrike">
                          <a:solidFill>
                            <a:srgbClr val="000000"/>
                          </a:solidFill>
                          <a:latin typeface="Arial Narrow"/>
                        </a:rPr>
                        <a:t>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fontAlgn="b"/>
                      <a:r>
                        <a:rPr lang="it-IT" sz="1200" b="0" i="0" u="none" strike="noStrike">
                          <a:solidFill>
                            <a:srgbClr val="000000"/>
                          </a:solidFill>
                          <a:latin typeface="Arial Narrow"/>
                        </a:rPr>
                        <a:t>27%</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D981"/>
                    </a:solidFill>
                  </a:tcPr>
                </a:tc>
                <a:tc>
                  <a:txBody>
                    <a:bodyPr/>
                    <a:lstStyle/>
                    <a:p>
                      <a:pPr algn="r" fontAlgn="b"/>
                      <a:r>
                        <a:rPr lang="it-IT" sz="1200" b="0" i="0" u="none" strike="noStrike">
                          <a:solidFill>
                            <a:srgbClr val="000000"/>
                          </a:solidFill>
                          <a:latin typeface="Arial Narrow"/>
                        </a:rPr>
                        <a:t>100%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704">
                <a:tc>
                  <a:txBody>
                    <a:bodyPr/>
                    <a:lstStyle/>
                    <a:p>
                      <a:pPr algn="l" fontAlgn="b"/>
                      <a:r>
                        <a:rPr lang="it-IT" sz="1200" b="0" i="0" u="none" strike="noStrike">
                          <a:solidFill>
                            <a:srgbClr val="000000"/>
                          </a:solidFill>
                          <a:latin typeface="Arial Narrow"/>
                        </a:rPr>
                        <a:t>Europa cont. E Nord</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7%</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E984"/>
                    </a:solidFill>
                  </a:tcPr>
                </a:tc>
                <a:tc>
                  <a:txBody>
                    <a:bodyPr/>
                    <a:lstStyle/>
                    <a:p>
                      <a:pPr algn="r" fontAlgn="b"/>
                      <a:r>
                        <a:rPr lang="it-IT" sz="1200" b="0" i="0" u="none" strike="noStrike">
                          <a:solidFill>
                            <a:srgbClr val="000000"/>
                          </a:solidFill>
                          <a:latin typeface="Arial Narrow"/>
                        </a:rPr>
                        <a:t>14%</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483"/>
                    </a:solidFill>
                  </a:tcPr>
                </a:tc>
                <a:tc>
                  <a:txBody>
                    <a:bodyPr/>
                    <a:lstStyle/>
                    <a:p>
                      <a:pPr algn="r" fontAlgn="b"/>
                      <a:r>
                        <a:rPr lang="it-IT" sz="1200" b="0" i="0" u="none" strike="noStrike">
                          <a:solidFill>
                            <a:srgbClr val="000000"/>
                          </a:solidFill>
                          <a:latin typeface="Arial Narrow"/>
                        </a:rPr>
                        <a:t>31%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D680"/>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670"/>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178"/>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272"/>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C71"/>
                    </a:solidFill>
                  </a:tcPr>
                </a:tc>
                <a:tc>
                  <a:txBody>
                    <a:bodyPr/>
                    <a:lstStyle/>
                    <a:p>
                      <a:pPr algn="r" fontAlgn="b"/>
                      <a:r>
                        <a:rPr lang="it-IT" sz="1200" b="0" i="0" u="none" strike="noStrike">
                          <a:solidFill>
                            <a:srgbClr val="000000"/>
                          </a:solidFill>
                          <a:latin typeface="Arial Narrow"/>
                        </a:rPr>
                        <a:t>42%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CD7E"/>
                    </a:solidFill>
                  </a:tcPr>
                </a:tc>
                <a:tc>
                  <a:txBody>
                    <a:bodyPr/>
                    <a:lstStyle/>
                    <a:p>
                      <a:pPr algn="r" fontAlgn="b"/>
                      <a:r>
                        <a:rPr lang="it-IT" sz="1200" b="0" i="0" u="none" strike="noStrike">
                          <a:solidFill>
                            <a:srgbClr val="000000"/>
                          </a:solidFill>
                          <a:latin typeface="Arial Narrow"/>
                        </a:rPr>
                        <a:t>100%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704">
                <a:tc>
                  <a:txBody>
                    <a:bodyPr/>
                    <a:lstStyle/>
                    <a:p>
                      <a:pPr algn="l" fontAlgn="b"/>
                      <a:r>
                        <a:rPr lang="it-IT" sz="1200" b="0" i="0" u="none" strike="noStrike">
                          <a:solidFill>
                            <a:srgbClr val="000000"/>
                          </a:solidFill>
                          <a:latin typeface="Arial Narrow"/>
                        </a:rPr>
                        <a:t>Europa Est</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4%</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fontAlgn="b"/>
                      <a:r>
                        <a:rPr lang="it-IT" sz="1200" b="0" i="0" u="none" strike="noStrike">
                          <a:solidFill>
                            <a:srgbClr val="000000"/>
                          </a:solidFill>
                          <a:latin typeface="Arial Narrow"/>
                        </a:rPr>
                        <a:t>16%</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E283"/>
                    </a:solidFill>
                  </a:tcPr>
                </a:tc>
                <a:tc>
                  <a:txBody>
                    <a:bodyPr/>
                    <a:lstStyle/>
                    <a:p>
                      <a:pPr algn="r" fontAlgn="b"/>
                      <a:r>
                        <a:rPr lang="it-IT" sz="1200" b="0" i="0" u="none" strike="noStrike">
                          <a:solidFill>
                            <a:srgbClr val="000000"/>
                          </a:solidFill>
                          <a:latin typeface="Arial Narrow"/>
                        </a:rPr>
                        <a:t>49%</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3C87D"/>
                    </a:solidFill>
                  </a:tcPr>
                </a:tc>
                <a:tc>
                  <a:txBody>
                    <a:bodyPr/>
                    <a:lstStyle/>
                    <a:p>
                      <a:pPr algn="r" fontAlgn="b"/>
                      <a:r>
                        <a:rPr lang="it-IT" sz="1200" b="0" i="0" u="none" strike="noStrike">
                          <a:solidFill>
                            <a:srgbClr val="000000"/>
                          </a:solidFill>
                          <a:latin typeface="Arial Narrow"/>
                        </a:rPr>
                        <a:t>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A71"/>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E75"/>
                    </a:solidFill>
                  </a:tcPr>
                </a:tc>
                <a:tc>
                  <a:txBody>
                    <a:bodyPr/>
                    <a:lstStyle/>
                    <a:p>
                      <a:pPr algn="r" fontAlgn="b"/>
                      <a:r>
                        <a:rPr lang="it-IT" sz="1200" b="0" i="0" u="none" strike="noStrike">
                          <a:solidFill>
                            <a:srgbClr val="000000"/>
                          </a:solidFill>
                          <a:latin typeface="Arial Narrow"/>
                        </a:rPr>
                        <a:t>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26C"/>
                    </a:solidFill>
                  </a:tcPr>
                </a:tc>
                <a:tc>
                  <a:txBody>
                    <a:bodyPr/>
                    <a:lstStyle/>
                    <a:p>
                      <a:pPr algn="r" fontAlgn="b"/>
                      <a:r>
                        <a:rPr lang="it-IT" sz="1200" b="0" i="0" u="none" strike="noStrike">
                          <a:solidFill>
                            <a:srgbClr val="000000"/>
                          </a:solidFill>
                          <a:latin typeface="Arial Narrow"/>
                        </a:rPr>
                        <a:t>28%</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881"/>
                    </a:solidFill>
                  </a:tcPr>
                </a:tc>
                <a:tc>
                  <a:txBody>
                    <a:bodyPr/>
                    <a:lstStyle/>
                    <a:p>
                      <a:pPr algn="r" fontAlgn="b"/>
                      <a:r>
                        <a:rPr lang="it-IT" sz="1200" b="0" i="0" u="none" strike="noStrike">
                          <a:solidFill>
                            <a:srgbClr val="000000"/>
                          </a:solidFill>
                          <a:latin typeface="Arial Narrow"/>
                        </a:rPr>
                        <a:t>100%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704">
                <a:tc>
                  <a:txBody>
                    <a:bodyPr/>
                    <a:lstStyle/>
                    <a:p>
                      <a:pPr algn="l" fontAlgn="b"/>
                      <a:r>
                        <a:rPr lang="it-IT" sz="1200" b="0" i="0" u="none" strike="noStrike">
                          <a:solidFill>
                            <a:srgbClr val="000000"/>
                          </a:solidFill>
                          <a:latin typeface="Arial Narrow"/>
                        </a:rPr>
                        <a:t>FRANCIA</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7%</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E984"/>
                    </a:solidFill>
                  </a:tcPr>
                </a:tc>
                <a:tc>
                  <a:txBody>
                    <a:bodyPr/>
                    <a:lstStyle/>
                    <a:p>
                      <a:pPr algn="r" fontAlgn="b"/>
                      <a:r>
                        <a:rPr lang="it-IT" sz="1200" b="0" i="0" u="none" strike="noStrike">
                          <a:solidFill>
                            <a:srgbClr val="000000"/>
                          </a:solidFill>
                          <a:latin typeface="Arial Narrow"/>
                        </a:rPr>
                        <a:t>8%</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884"/>
                    </a:solidFill>
                  </a:tcPr>
                </a:tc>
                <a:tc>
                  <a:txBody>
                    <a:bodyPr/>
                    <a:lstStyle/>
                    <a:p>
                      <a:pPr algn="r" fontAlgn="b"/>
                      <a:r>
                        <a:rPr lang="it-IT" sz="1200" b="0" i="0" u="none" strike="noStrike">
                          <a:solidFill>
                            <a:srgbClr val="000000"/>
                          </a:solidFill>
                          <a:latin typeface="Arial Narrow"/>
                        </a:rPr>
                        <a:t>33%</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D480"/>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874"/>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A77"/>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7E6F"/>
                    </a:solidFill>
                  </a:tcPr>
                </a:tc>
                <a:tc>
                  <a:txBody>
                    <a:bodyPr/>
                    <a:lstStyle/>
                    <a:p>
                      <a:pPr algn="r" fontAlgn="b"/>
                      <a:r>
                        <a:rPr lang="it-IT" sz="1200" b="0" i="0" u="none" strike="noStrike">
                          <a:solidFill>
                            <a:srgbClr val="000000"/>
                          </a:solidFill>
                          <a:latin typeface="Arial Narrow"/>
                        </a:rPr>
                        <a:t>10%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E784"/>
                    </a:solidFill>
                  </a:tcPr>
                </a:tc>
                <a:tc>
                  <a:txBody>
                    <a:bodyPr/>
                    <a:lstStyle/>
                    <a:p>
                      <a:pPr algn="r" fontAlgn="b"/>
                      <a:r>
                        <a:rPr lang="it-IT" sz="1200" b="0" i="0" u="none" strike="noStrike">
                          <a:solidFill>
                            <a:srgbClr val="000000"/>
                          </a:solidFill>
                          <a:latin typeface="Arial Narrow"/>
                        </a:rPr>
                        <a:t>37%</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3D17F"/>
                    </a:solidFill>
                  </a:tcPr>
                </a:tc>
                <a:tc>
                  <a:txBody>
                    <a:bodyPr/>
                    <a:lstStyle/>
                    <a:p>
                      <a:pPr algn="r" fontAlgn="b"/>
                      <a:r>
                        <a:rPr lang="it-IT" sz="1200" b="0" i="0" u="none" strike="noStrike">
                          <a:solidFill>
                            <a:srgbClr val="000000"/>
                          </a:solidFill>
                          <a:latin typeface="Arial Narrow"/>
                        </a:rPr>
                        <a:t>100%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704">
                <a:tc>
                  <a:txBody>
                    <a:bodyPr/>
                    <a:lstStyle/>
                    <a:p>
                      <a:pPr algn="l" fontAlgn="b"/>
                      <a:r>
                        <a:rPr lang="it-IT" sz="1200" b="0" i="0" u="none" strike="noStrike">
                          <a:solidFill>
                            <a:srgbClr val="000000"/>
                          </a:solidFill>
                          <a:latin typeface="Arial Narrow"/>
                        </a:rPr>
                        <a:t>Gran Bretagna e Irlanda</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9%</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E884"/>
                    </a:solidFill>
                  </a:tcPr>
                </a:tc>
                <a:tc>
                  <a:txBody>
                    <a:bodyPr/>
                    <a:lstStyle/>
                    <a:p>
                      <a:pPr algn="r" fontAlgn="b"/>
                      <a:r>
                        <a:rPr lang="it-IT" sz="1200" b="0" i="0" u="none" strike="noStrike">
                          <a:solidFill>
                            <a:srgbClr val="000000"/>
                          </a:solidFill>
                          <a:latin typeface="Arial Narrow"/>
                        </a:rPr>
                        <a:t>16%</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283"/>
                    </a:solidFill>
                  </a:tcPr>
                </a:tc>
                <a:tc>
                  <a:txBody>
                    <a:bodyPr/>
                    <a:lstStyle/>
                    <a:p>
                      <a:pPr algn="r" fontAlgn="b"/>
                      <a:r>
                        <a:rPr lang="it-IT" sz="1200" b="0" i="0" u="none" strike="noStrike">
                          <a:solidFill>
                            <a:srgbClr val="000000"/>
                          </a:solidFill>
                          <a:latin typeface="Arial Narrow"/>
                        </a:rPr>
                        <a:t>22%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DD82"/>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A71"/>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D72"/>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874"/>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06F"/>
                    </a:solidFill>
                  </a:tcPr>
                </a:tc>
                <a:tc>
                  <a:txBody>
                    <a:bodyPr/>
                    <a:lstStyle/>
                    <a:p>
                      <a:pPr algn="r" fontAlgn="b"/>
                      <a:r>
                        <a:rPr lang="it-IT" sz="1200" b="0" i="0" u="none" strike="noStrike">
                          <a:solidFill>
                            <a:srgbClr val="000000"/>
                          </a:solidFill>
                          <a:latin typeface="Arial Narrow"/>
                        </a:rPr>
                        <a:t>48%</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5C87D"/>
                    </a:solidFill>
                  </a:tcPr>
                </a:tc>
                <a:tc>
                  <a:txBody>
                    <a:bodyPr/>
                    <a:lstStyle/>
                    <a:p>
                      <a:pPr algn="r" fontAlgn="b"/>
                      <a:r>
                        <a:rPr lang="it-IT" sz="1200" b="0" i="0" u="none" strike="noStrike">
                          <a:solidFill>
                            <a:srgbClr val="000000"/>
                          </a:solidFill>
                          <a:latin typeface="Arial Narrow"/>
                        </a:rPr>
                        <a:t>100%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704">
                <a:tc>
                  <a:txBody>
                    <a:bodyPr/>
                    <a:lstStyle/>
                    <a:p>
                      <a:pPr algn="l" fontAlgn="b"/>
                      <a:r>
                        <a:rPr lang="it-IT" sz="1200" b="0" i="0" u="none" strike="noStrike">
                          <a:solidFill>
                            <a:srgbClr val="000000"/>
                          </a:solidFill>
                          <a:latin typeface="Arial Narrow"/>
                        </a:rPr>
                        <a:t>ITALIA</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8%</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E984"/>
                    </a:solidFill>
                  </a:tcPr>
                </a:tc>
                <a:tc>
                  <a:txBody>
                    <a:bodyPr/>
                    <a:lstStyle/>
                    <a:p>
                      <a:pPr algn="r" fontAlgn="b"/>
                      <a:r>
                        <a:rPr lang="it-IT" sz="1200" b="0" i="0" u="none" strike="noStrike">
                          <a:solidFill>
                            <a:srgbClr val="000000"/>
                          </a:solidFill>
                          <a:latin typeface="Arial Narrow"/>
                        </a:rPr>
                        <a:t>12%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683"/>
                    </a:solidFill>
                  </a:tcPr>
                </a:tc>
                <a:tc>
                  <a:txBody>
                    <a:bodyPr/>
                    <a:lstStyle/>
                    <a:p>
                      <a:pPr algn="r" fontAlgn="b"/>
                      <a:r>
                        <a:rPr lang="it-IT" sz="1200" b="0" i="0" u="none" strike="noStrike">
                          <a:solidFill>
                            <a:srgbClr val="000000"/>
                          </a:solidFill>
                          <a:latin typeface="Arial Narrow"/>
                        </a:rPr>
                        <a:t>26%</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A81"/>
                    </a:solidFill>
                  </a:tcPr>
                </a:tc>
                <a:tc>
                  <a:txBody>
                    <a:bodyPr/>
                    <a:lstStyle/>
                    <a:p>
                      <a:pPr algn="r" fontAlgn="b"/>
                      <a:r>
                        <a:rPr lang="it-IT" sz="1200" b="0" i="0" u="none" strike="noStrike">
                          <a:solidFill>
                            <a:srgbClr val="000000"/>
                          </a:solidFill>
                          <a:latin typeface="Arial Narrow"/>
                        </a:rPr>
                        <a:t>8%</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E984"/>
                    </a:solidFill>
                  </a:tcPr>
                </a:tc>
                <a:tc>
                  <a:txBody>
                    <a:bodyPr/>
                    <a:lstStyle/>
                    <a:p>
                      <a:pPr algn="r" fontAlgn="b"/>
                      <a:r>
                        <a:rPr lang="it-IT" sz="1200" b="0" i="0" u="none" strike="noStrike">
                          <a:solidFill>
                            <a:srgbClr val="000000"/>
                          </a:solidFill>
                          <a:latin typeface="Arial Narrow"/>
                        </a:rPr>
                        <a:t>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76D"/>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373"/>
                    </a:solidFill>
                  </a:tcPr>
                </a:tc>
                <a:tc>
                  <a:txBody>
                    <a:bodyPr/>
                    <a:lstStyle/>
                    <a:p>
                      <a:pPr algn="r" fontAlgn="b"/>
                      <a:r>
                        <a:rPr lang="it-IT" sz="1200" b="0" i="0" u="none" strike="noStrike">
                          <a:solidFill>
                            <a:srgbClr val="000000"/>
                          </a:solidFill>
                          <a:latin typeface="Arial Narrow"/>
                        </a:rPr>
                        <a:t>3%</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87D"/>
                    </a:solidFill>
                  </a:tcPr>
                </a:tc>
                <a:tc>
                  <a:txBody>
                    <a:bodyPr/>
                    <a:lstStyle/>
                    <a:p>
                      <a:pPr algn="r" fontAlgn="b"/>
                      <a:r>
                        <a:rPr lang="it-IT" sz="1200" b="0" i="0" u="none" strike="noStrike">
                          <a:solidFill>
                            <a:srgbClr val="000000"/>
                          </a:solidFill>
                          <a:latin typeface="Arial Narrow"/>
                        </a:rPr>
                        <a:t>42%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CD7E"/>
                    </a:solidFill>
                  </a:tcPr>
                </a:tc>
                <a:tc>
                  <a:txBody>
                    <a:bodyPr/>
                    <a:lstStyle/>
                    <a:p>
                      <a:pPr algn="r" fontAlgn="b"/>
                      <a:r>
                        <a:rPr lang="it-IT" sz="1200" b="0" i="0" u="none" strike="noStrike">
                          <a:solidFill>
                            <a:srgbClr val="000000"/>
                          </a:solidFill>
                          <a:latin typeface="Arial Narrow"/>
                        </a:rPr>
                        <a:t>100%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704">
                <a:tc>
                  <a:txBody>
                    <a:bodyPr/>
                    <a:lstStyle/>
                    <a:p>
                      <a:pPr algn="l" fontAlgn="b"/>
                      <a:r>
                        <a:rPr lang="it-IT" sz="1200" b="0" i="0" u="none" strike="noStrike">
                          <a:solidFill>
                            <a:srgbClr val="000000"/>
                          </a:solidFill>
                          <a:latin typeface="Arial Narrow"/>
                        </a:rPr>
                        <a:t>Penisola Iberica</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18%</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E082"/>
                    </a:solidFill>
                  </a:tcPr>
                </a:tc>
                <a:tc>
                  <a:txBody>
                    <a:bodyPr/>
                    <a:lstStyle/>
                    <a:p>
                      <a:pPr algn="r" fontAlgn="b"/>
                      <a:r>
                        <a:rPr lang="it-IT" sz="1200" b="0" i="0" u="none" strike="noStrike">
                          <a:solidFill>
                            <a:srgbClr val="000000"/>
                          </a:solidFill>
                          <a:latin typeface="Arial Narrow"/>
                        </a:rPr>
                        <a:t>15%</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383"/>
                    </a:solidFill>
                  </a:tcPr>
                </a:tc>
                <a:tc>
                  <a:txBody>
                    <a:bodyPr/>
                    <a:lstStyle/>
                    <a:p>
                      <a:pPr algn="r" fontAlgn="b"/>
                      <a:r>
                        <a:rPr lang="it-IT" sz="1200" b="0" i="0" u="none" strike="noStrike">
                          <a:solidFill>
                            <a:srgbClr val="000000"/>
                          </a:solidFill>
                          <a:latin typeface="Arial Narrow"/>
                        </a:rPr>
                        <a:t>28%</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D981"/>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B71"/>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8E72"/>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874"/>
                    </a:solidFill>
                  </a:tcPr>
                </a:tc>
                <a:tc>
                  <a:txBody>
                    <a:bodyPr/>
                    <a:lstStyle/>
                    <a:p>
                      <a:pPr algn="r" fontAlgn="b"/>
                      <a:r>
                        <a:rPr lang="it-IT" sz="1200" b="0" i="0" u="none" strike="noStrike">
                          <a:solidFill>
                            <a:srgbClr val="000000"/>
                          </a:solidFill>
                          <a:latin typeface="Arial Narrow"/>
                        </a:rPr>
                        <a:t>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16C"/>
                    </a:solidFill>
                  </a:tcPr>
                </a:tc>
                <a:tc>
                  <a:txBody>
                    <a:bodyPr/>
                    <a:lstStyle/>
                    <a:p>
                      <a:pPr algn="r" fontAlgn="b"/>
                      <a:r>
                        <a:rPr lang="it-IT" sz="1200" b="0" i="0" u="none" strike="noStrike">
                          <a:solidFill>
                            <a:srgbClr val="000000"/>
                          </a:solidFill>
                          <a:latin typeface="Arial Narrow"/>
                        </a:rPr>
                        <a:t>35%</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AD380"/>
                    </a:solidFill>
                  </a:tcPr>
                </a:tc>
                <a:tc>
                  <a:txBody>
                    <a:bodyPr/>
                    <a:lstStyle/>
                    <a:p>
                      <a:pPr algn="r" fontAlgn="b"/>
                      <a:r>
                        <a:rPr lang="it-IT" sz="1200" b="0" i="0" u="none" strike="noStrike">
                          <a:solidFill>
                            <a:srgbClr val="000000"/>
                          </a:solidFill>
                          <a:latin typeface="Arial Narrow"/>
                        </a:rPr>
                        <a:t>100%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704">
                <a:tc>
                  <a:txBody>
                    <a:bodyPr/>
                    <a:lstStyle/>
                    <a:p>
                      <a:pPr algn="l" fontAlgn="b"/>
                      <a:r>
                        <a:rPr lang="it-IT" sz="1200" b="0" i="0" u="none" strike="noStrike">
                          <a:solidFill>
                            <a:srgbClr val="000000"/>
                          </a:solidFill>
                          <a:latin typeface="Arial Narrow"/>
                        </a:rPr>
                        <a:t>USA CANADA Oceania</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7%</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EA84"/>
                    </a:solidFill>
                  </a:tcPr>
                </a:tc>
                <a:tc>
                  <a:txBody>
                    <a:bodyPr/>
                    <a:lstStyle/>
                    <a:p>
                      <a:pPr algn="r" fontAlgn="b"/>
                      <a:r>
                        <a:rPr lang="it-IT" sz="1200" b="0" i="0" u="none" strike="noStrike">
                          <a:solidFill>
                            <a:srgbClr val="000000"/>
                          </a:solidFill>
                          <a:latin typeface="Arial Narrow"/>
                        </a:rPr>
                        <a:t>12%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583"/>
                    </a:solidFill>
                  </a:tcPr>
                </a:tc>
                <a:tc>
                  <a:txBody>
                    <a:bodyPr/>
                    <a:lstStyle/>
                    <a:p>
                      <a:pPr algn="r" fontAlgn="b"/>
                      <a:r>
                        <a:rPr lang="it-IT" sz="1200" b="0" i="0" u="none" strike="noStrike">
                          <a:solidFill>
                            <a:srgbClr val="000000"/>
                          </a:solidFill>
                          <a:latin typeface="Arial Narrow"/>
                        </a:rPr>
                        <a:t>40%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F7F"/>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977"/>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7D6F"/>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F78"/>
                    </a:solidFill>
                  </a:tcPr>
                </a:tc>
                <a:tc>
                  <a:txBody>
                    <a:bodyPr/>
                    <a:lstStyle/>
                    <a:p>
                      <a:pPr algn="r" fontAlgn="b"/>
                      <a:r>
                        <a:rPr lang="it-IT" sz="1200" b="0" i="0" u="none" strike="noStrike">
                          <a:solidFill>
                            <a:srgbClr val="000000"/>
                          </a:solidFill>
                          <a:latin typeface="Arial Narrow"/>
                        </a:rPr>
                        <a:t>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56D"/>
                    </a:solidFill>
                  </a:tcPr>
                </a:tc>
                <a:tc>
                  <a:txBody>
                    <a:bodyPr/>
                    <a:lstStyle/>
                    <a:p>
                      <a:pPr algn="r" fontAlgn="b"/>
                      <a:r>
                        <a:rPr lang="it-IT" sz="1200" b="0" i="0" u="none" strike="noStrike">
                          <a:solidFill>
                            <a:srgbClr val="000000"/>
                          </a:solidFill>
                          <a:latin typeface="Arial Narrow"/>
                        </a:rPr>
                        <a:t>36%</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D27F"/>
                    </a:solidFill>
                  </a:tcPr>
                </a:tc>
                <a:tc>
                  <a:txBody>
                    <a:bodyPr/>
                    <a:lstStyle/>
                    <a:p>
                      <a:pPr algn="r" fontAlgn="b"/>
                      <a:r>
                        <a:rPr lang="it-IT" sz="1200" b="0" i="0" u="none" strike="noStrike">
                          <a:solidFill>
                            <a:srgbClr val="000000"/>
                          </a:solidFill>
                          <a:latin typeface="Arial Narrow"/>
                        </a:rPr>
                        <a:t>100%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704">
                <a:tc>
                  <a:txBody>
                    <a:bodyPr/>
                    <a:lstStyle/>
                    <a:p>
                      <a:pPr algn="l" fontAlgn="b"/>
                      <a:r>
                        <a:rPr lang="it-IT" sz="1200" b="0" i="0" u="none" strike="noStrike">
                          <a:solidFill>
                            <a:srgbClr val="000000"/>
                          </a:solidFill>
                          <a:latin typeface="Arial Narrow"/>
                        </a:rPr>
                        <a:t>Totale dei crocieristi</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latin typeface="Arial Narrow"/>
                        </a:rPr>
                        <a:t>7%</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984"/>
                    </a:solidFill>
                  </a:tcPr>
                </a:tc>
                <a:tc>
                  <a:txBody>
                    <a:bodyPr/>
                    <a:lstStyle/>
                    <a:p>
                      <a:pPr algn="r" fontAlgn="b"/>
                      <a:r>
                        <a:rPr lang="it-IT" sz="1200" b="0" i="0" u="none" strike="noStrike">
                          <a:solidFill>
                            <a:srgbClr val="000000"/>
                          </a:solidFill>
                          <a:latin typeface="Arial Narrow"/>
                        </a:rPr>
                        <a:t>12%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583"/>
                    </a:solidFill>
                  </a:tcPr>
                </a:tc>
                <a:tc>
                  <a:txBody>
                    <a:bodyPr/>
                    <a:lstStyle/>
                    <a:p>
                      <a:pPr algn="r" fontAlgn="b"/>
                      <a:r>
                        <a:rPr lang="it-IT" sz="1200" b="0" i="0" u="none" strike="noStrike">
                          <a:solidFill>
                            <a:srgbClr val="000000"/>
                          </a:solidFill>
                          <a:latin typeface="Arial Narrow"/>
                        </a:rPr>
                        <a:t>37%</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4D17F"/>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576"/>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971"/>
                    </a:solidFill>
                  </a:tcPr>
                </a:tc>
                <a:tc>
                  <a:txBody>
                    <a:bodyPr/>
                    <a:lstStyle/>
                    <a:p>
                      <a:pPr algn="r" fontAlgn="b"/>
                      <a:r>
                        <a:rPr lang="it-IT" sz="1200" b="0" i="0" u="none" strike="noStrike">
                          <a:solidFill>
                            <a:srgbClr val="000000"/>
                          </a:solidFill>
                          <a:latin typeface="Arial Narrow"/>
                        </a:rPr>
                        <a:t>2%</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F75"/>
                    </a:solidFill>
                  </a:tcPr>
                </a:tc>
                <a:tc>
                  <a:txBody>
                    <a:bodyPr/>
                    <a:lstStyle/>
                    <a:p>
                      <a:pPr algn="r" fontAlgn="b"/>
                      <a:r>
                        <a:rPr lang="it-IT" sz="1200" b="0" i="0" u="none" strike="noStrike">
                          <a:solidFill>
                            <a:srgbClr val="000000"/>
                          </a:solidFill>
                          <a:latin typeface="Arial Narrow"/>
                        </a:rPr>
                        <a:t>1%</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470"/>
                    </a:solidFill>
                  </a:tcPr>
                </a:tc>
                <a:tc>
                  <a:txBody>
                    <a:bodyPr/>
                    <a:lstStyle/>
                    <a:p>
                      <a:pPr algn="r" fontAlgn="b"/>
                      <a:r>
                        <a:rPr lang="it-IT" sz="1200" b="0" i="0" u="none" strike="noStrike">
                          <a:solidFill>
                            <a:srgbClr val="000000"/>
                          </a:solidFill>
                          <a:latin typeface="Arial Narrow"/>
                        </a:rPr>
                        <a:t>38%</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2D17F"/>
                    </a:solidFill>
                  </a:tcPr>
                </a:tc>
                <a:tc>
                  <a:txBody>
                    <a:bodyPr/>
                    <a:lstStyle/>
                    <a:p>
                      <a:pPr algn="r" fontAlgn="b"/>
                      <a:r>
                        <a:rPr lang="it-IT" sz="1200" b="0" i="0" u="none" strike="noStrike">
                          <a:solidFill>
                            <a:srgbClr val="000000"/>
                          </a:solidFill>
                          <a:latin typeface="Arial Narrow"/>
                        </a:rPr>
                        <a:t>100%</a:t>
                      </a:r>
                    </a:p>
                  </a:txBody>
                  <a:tcPr marL="9505" marR="9505" marT="95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 y="159023"/>
            <a:ext cx="9143999" cy="461665"/>
          </a:xfrm>
          <a:prstGeom prst="rect">
            <a:avLst/>
          </a:prstGeom>
          <a:noFill/>
        </p:spPr>
        <p:txBody>
          <a:bodyPr wrap="square" rtlCol="0">
            <a:spAutoFit/>
          </a:bodyPr>
          <a:lstStyle/>
          <a:p>
            <a:pPr algn="r"/>
            <a:r>
              <a:rPr lang="it-IT" sz="2400" b="1" smtClean="0"/>
              <a:t>L’impatto economico delle crociere nel complesso della regione</a:t>
            </a:r>
            <a:endParaRPr lang="it-IT"/>
          </a:p>
        </p:txBody>
      </p:sp>
      <p:sp>
        <p:nvSpPr>
          <p:cNvPr id="30" name="CasellaDiTesto 29"/>
          <p:cNvSpPr txBox="1"/>
          <p:nvPr/>
        </p:nvSpPr>
        <p:spPr>
          <a:xfrm>
            <a:off x="7020272" y="494116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grpSp>
        <p:nvGrpSpPr>
          <p:cNvPr id="2" name="Gruppo 8"/>
          <p:cNvGrpSpPr/>
          <p:nvPr/>
        </p:nvGrpSpPr>
        <p:grpSpPr>
          <a:xfrm>
            <a:off x="7491814" y="6318000"/>
            <a:ext cx="1652186" cy="540000"/>
            <a:chOff x="-9144" y="6053328"/>
            <a:chExt cx="1652186" cy="540000"/>
          </a:xfrm>
        </p:grpSpPr>
        <p:sp>
          <p:nvSpPr>
            <p:cNvPr id="16" name="Rettangolo 15"/>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8" name="Immagine 17"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grpSp>
        <p:nvGrpSpPr>
          <p:cNvPr id="1026" name="Group 1"/>
          <p:cNvGrpSpPr>
            <a:grpSpLocks/>
          </p:cNvGrpSpPr>
          <p:nvPr/>
        </p:nvGrpSpPr>
        <p:grpSpPr bwMode="auto">
          <a:xfrm>
            <a:off x="165735" y="1196752"/>
            <a:ext cx="8510733" cy="4752528"/>
            <a:chOff x="4946" y="14189"/>
            <a:chExt cx="101" cy="69"/>
          </a:xfrm>
        </p:grpSpPr>
        <p:grpSp>
          <p:nvGrpSpPr>
            <p:cNvPr id="7" name="Group 2"/>
            <p:cNvGrpSpPr>
              <a:grpSpLocks/>
            </p:cNvGrpSpPr>
            <p:nvPr/>
          </p:nvGrpSpPr>
          <p:grpSpPr bwMode="auto">
            <a:xfrm>
              <a:off x="4946" y="14189"/>
              <a:ext cx="101" cy="54"/>
              <a:chOff x="4946" y="14189"/>
              <a:chExt cx="101" cy="54"/>
            </a:xfrm>
          </p:grpSpPr>
          <p:sp>
            <p:nvSpPr>
              <p:cNvPr id="8" name="Rectangle 4"/>
              <p:cNvSpPr>
                <a:spLocks noChangeArrowheads="1"/>
              </p:cNvSpPr>
              <p:nvPr/>
            </p:nvSpPr>
            <p:spPr bwMode="auto">
              <a:xfrm>
                <a:off x="4953" y="14189"/>
                <a:ext cx="94" cy="54"/>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3" name="Group 6"/>
              <p:cNvGrpSpPr>
                <a:grpSpLocks/>
              </p:cNvGrpSpPr>
              <p:nvPr/>
            </p:nvGrpSpPr>
            <p:grpSpPr bwMode="auto">
              <a:xfrm>
                <a:off x="4946" y="14192"/>
                <a:ext cx="84" cy="49"/>
                <a:chOff x="4953" y="14192"/>
                <a:chExt cx="83" cy="49"/>
              </a:xfrm>
            </p:grpSpPr>
            <p:sp>
              <p:nvSpPr>
                <p:cNvPr id="4" name="Text Box 8"/>
                <p:cNvSpPr txBox="1">
                  <a:spLocks noChangeArrowheads="1"/>
                </p:cNvSpPr>
                <p:nvPr/>
              </p:nvSpPr>
              <p:spPr bwMode="auto">
                <a:xfrm>
                  <a:off x="4953" y="14192"/>
                  <a:ext cx="36" cy="10"/>
                </a:xfrm>
                <a:prstGeom prst="rect">
                  <a:avLst/>
                </a:prstGeom>
                <a:solidFill>
                  <a:srgbClr val="B8CCE4"/>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500"/>
                    </a:spcBef>
                    <a:spcAft>
                      <a:spcPts val="500"/>
                    </a:spcAft>
                    <a:buClrTx/>
                    <a:buSzTx/>
                    <a:buFontTx/>
                    <a:buNone/>
                    <a:tabLst/>
                  </a:pPr>
                  <a:r>
                    <a:rPr kumimoji="0" lang="es-ES_tradnl" sz="1600" b="1" i="0" u="none" strike="noStrike" cap="none" normalizeH="0" baseline="0" smtClean="0">
                      <a:ln>
                        <a:noFill/>
                      </a:ln>
                      <a:solidFill>
                        <a:srgbClr val="000000"/>
                      </a:solidFill>
                      <a:effectLst/>
                      <a:latin typeface="Trebuchet MS" pitchFamily="34" charset="0"/>
                      <a:cs typeface="Arial" pitchFamily="34" charset="0"/>
                    </a:rPr>
                    <a:t>Domanda turistica per il sistema economico regionale </a:t>
                  </a:r>
                  <a:endParaRPr kumimoji="0" lang="it-IT"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11" name="Group 8"/>
                <p:cNvGrpSpPr>
                  <a:grpSpLocks/>
                </p:cNvGrpSpPr>
                <p:nvPr/>
              </p:nvGrpSpPr>
              <p:grpSpPr bwMode="auto">
                <a:xfrm>
                  <a:off x="4979" y="14204"/>
                  <a:ext cx="57" cy="37"/>
                  <a:chOff x="4964" y="14204"/>
                  <a:chExt cx="56" cy="36"/>
                </a:xfrm>
              </p:grpSpPr>
              <p:sp>
                <p:nvSpPr>
                  <p:cNvPr id="12" name="Text Box 9"/>
                  <p:cNvSpPr txBox="1">
                    <a:spLocks noChangeArrowheads="1"/>
                  </p:cNvSpPr>
                  <p:nvPr/>
                </p:nvSpPr>
                <p:spPr bwMode="auto">
                  <a:xfrm>
                    <a:off x="4975" y="14220"/>
                    <a:ext cx="21" cy="7"/>
                  </a:xfrm>
                  <a:prstGeom prst="rect">
                    <a:avLst/>
                  </a:prstGeom>
                  <a:solidFill>
                    <a:srgbClr val="B8CCE4"/>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500"/>
                      </a:spcBef>
                      <a:spcAft>
                        <a:spcPts val="500"/>
                      </a:spcAft>
                      <a:buClrTx/>
                      <a:buSzTx/>
                      <a:buFontTx/>
                      <a:buNone/>
                      <a:tabLst/>
                    </a:pPr>
                    <a:r>
                      <a:rPr kumimoji="0" lang="es-ES_tradnl" sz="1400" b="0" i="0" u="none" strike="noStrike" cap="none" normalizeH="0" baseline="0" smtClean="0">
                        <a:ln>
                          <a:noFill/>
                        </a:ln>
                        <a:solidFill>
                          <a:srgbClr val="000000"/>
                        </a:solidFill>
                        <a:effectLst/>
                        <a:latin typeface="Trebuchet MS" pitchFamily="34" charset="0"/>
                        <a:cs typeface="Arial" pitchFamily="34" charset="0"/>
                      </a:rPr>
                      <a:t>Induced consumption</a:t>
                    </a:r>
                    <a:endParaRPr kumimoji="0" lang="it-IT" sz="1400" b="0" i="0" u="none" strike="noStrike" cap="none" normalizeH="0" baseline="0" smtClean="0">
                      <a:ln>
                        <a:noFill/>
                      </a:ln>
                      <a:solidFill>
                        <a:schemeClr val="tx1"/>
                      </a:solidFill>
                      <a:effectLst/>
                      <a:latin typeface="Arial" pitchFamily="34" charset="0"/>
                      <a:cs typeface="Arial" pitchFamily="34" charset="0"/>
                    </a:endParaRPr>
                  </a:p>
                </p:txBody>
              </p:sp>
              <p:grpSp>
                <p:nvGrpSpPr>
                  <p:cNvPr id="5" name="Group 10"/>
                  <p:cNvGrpSpPr>
                    <a:grpSpLocks/>
                  </p:cNvGrpSpPr>
                  <p:nvPr/>
                </p:nvGrpSpPr>
                <p:grpSpPr bwMode="auto">
                  <a:xfrm>
                    <a:off x="4964" y="14204"/>
                    <a:ext cx="56" cy="36"/>
                    <a:chOff x="4955" y="14204"/>
                    <a:chExt cx="55" cy="35"/>
                  </a:xfrm>
                </p:grpSpPr>
                <p:cxnSp>
                  <p:nvCxnSpPr>
                    <p:cNvPr id="25" name="AutoShape 11"/>
                    <p:cNvCxnSpPr>
                      <a:cxnSpLocks noChangeShapeType="1"/>
                    </p:cNvCxnSpPr>
                    <p:nvPr/>
                  </p:nvCxnSpPr>
                  <p:spPr bwMode="auto">
                    <a:xfrm>
                      <a:off x="4955" y="14208"/>
                      <a:ext cx="29" cy="0"/>
                    </a:xfrm>
                    <a:prstGeom prst="straightConnector1">
                      <a:avLst/>
                    </a:prstGeom>
                    <a:noFill/>
                    <a:ln w="25400">
                      <a:solidFill>
                        <a:srgbClr val="000000"/>
                      </a:solidFill>
                      <a:round/>
                      <a:headEnd/>
                      <a:tailEnd type="triangle" w="med" len="med"/>
                    </a:ln>
                  </p:spPr>
                </p:cxnSp>
                <p:cxnSp>
                  <p:nvCxnSpPr>
                    <p:cNvPr id="26" name="AutoShape 12"/>
                    <p:cNvCxnSpPr>
                      <a:cxnSpLocks noChangeShapeType="1"/>
                    </p:cNvCxnSpPr>
                    <p:nvPr/>
                  </p:nvCxnSpPr>
                  <p:spPr bwMode="auto">
                    <a:xfrm flipV="1">
                      <a:off x="4981" y="14210"/>
                      <a:ext cx="19" cy="14"/>
                    </a:xfrm>
                    <a:prstGeom prst="bentConnector3">
                      <a:avLst>
                        <a:gd name="adj1" fmla="val 69162"/>
                      </a:avLst>
                    </a:prstGeom>
                    <a:noFill/>
                    <a:ln w="25400">
                      <a:solidFill>
                        <a:srgbClr val="000000"/>
                      </a:solidFill>
                      <a:miter lim="800000"/>
                      <a:headEnd/>
                      <a:tailEnd type="triangle" w="med" len="med"/>
                    </a:ln>
                  </p:spPr>
                </p:cxnSp>
                <p:grpSp>
                  <p:nvGrpSpPr>
                    <p:cNvPr id="27" name="Group 13"/>
                    <p:cNvGrpSpPr>
                      <a:grpSpLocks/>
                    </p:cNvGrpSpPr>
                    <p:nvPr/>
                  </p:nvGrpSpPr>
                  <p:grpSpPr bwMode="auto">
                    <a:xfrm>
                      <a:off x="4984" y="14204"/>
                      <a:ext cx="26" cy="35"/>
                      <a:chOff x="5001" y="14204"/>
                      <a:chExt cx="25" cy="34"/>
                    </a:xfrm>
                  </p:grpSpPr>
                  <p:sp>
                    <p:nvSpPr>
                      <p:cNvPr id="28" name="Text Box 14"/>
                      <p:cNvSpPr txBox="1">
                        <a:spLocks noChangeArrowheads="1"/>
                      </p:cNvSpPr>
                      <p:nvPr/>
                    </p:nvSpPr>
                    <p:spPr bwMode="auto">
                      <a:xfrm>
                        <a:off x="5001" y="14204"/>
                        <a:ext cx="25" cy="7"/>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500"/>
                          </a:spcBef>
                          <a:spcAft>
                            <a:spcPts val="500"/>
                          </a:spcAft>
                          <a:buClrTx/>
                          <a:buSzTx/>
                          <a:buFontTx/>
                          <a:buNone/>
                          <a:tabLst/>
                        </a:pPr>
                        <a:r>
                          <a:rPr kumimoji="0" lang="es-ES_tradnl" sz="1600" b="1" i="0" u="none" strike="noStrike" cap="none" normalizeH="0" baseline="0" smtClean="0">
                            <a:ln>
                              <a:noFill/>
                            </a:ln>
                            <a:solidFill>
                              <a:srgbClr val="000000"/>
                            </a:solidFill>
                            <a:effectLst/>
                            <a:latin typeface="Trebuchet MS" pitchFamily="34" charset="0"/>
                            <a:cs typeface="Arial" pitchFamily="34" charset="0"/>
                          </a:rPr>
                          <a:t>MULTI-Reg. IO MODEL</a:t>
                        </a:r>
                        <a:endParaRPr kumimoji="0" lang="it-IT"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29" name="Group 15"/>
                      <p:cNvGrpSpPr>
                        <a:grpSpLocks/>
                      </p:cNvGrpSpPr>
                      <p:nvPr/>
                    </p:nvGrpSpPr>
                    <p:grpSpPr bwMode="auto">
                      <a:xfrm>
                        <a:off x="5004" y="14218"/>
                        <a:ext cx="18" cy="20"/>
                        <a:chOff x="5004" y="14218"/>
                        <a:chExt cx="18" cy="20"/>
                      </a:xfrm>
                    </p:grpSpPr>
                    <p:sp>
                      <p:nvSpPr>
                        <p:cNvPr id="6" name="Text Box 16"/>
                        <p:cNvSpPr txBox="1">
                          <a:spLocks noChangeArrowheads="1"/>
                        </p:cNvSpPr>
                        <p:nvPr/>
                      </p:nvSpPr>
                      <p:spPr bwMode="auto">
                        <a:xfrm>
                          <a:off x="5004" y="14225"/>
                          <a:ext cx="18" cy="6"/>
                        </a:xfrm>
                        <a:prstGeom prst="rect">
                          <a:avLst/>
                        </a:prstGeom>
                        <a:solidFill>
                          <a:srgbClr val="92CDD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s-ES_tradnl" sz="1400" b="0" i="0" u="none" strike="noStrike" cap="none" normalizeH="0" baseline="0" smtClean="0">
                              <a:ln>
                                <a:noFill/>
                              </a:ln>
                              <a:solidFill>
                                <a:srgbClr val="000000"/>
                              </a:solidFill>
                              <a:effectLst/>
                              <a:latin typeface="Trebuchet MS" pitchFamily="34" charset="0"/>
                              <a:cs typeface="Arial" pitchFamily="34" charset="0"/>
                            </a:rPr>
                            <a:t>Occupazione</a:t>
                          </a:r>
                          <a:endParaRPr kumimoji="0" lang="it-IT" sz="1400" b="0" i="0" u="none" strike="noStrike" cap="none" normalizeH="0" baseline="0" smtClean="0">
                            <a:ln>
                              <a:noFill/>
                            </a:ln>
                            <a:solidFill>
                              <a:schemeClr val="tx1"/>
                            </a:solidFill>
                            <a:effectLst/>
                            <a:latin typeface="Arial" pitchFamily="34" charset="0"/>
                            <a:cs typeface="Arial" pitchFamily="34" charset="0"/>
                          </a:endParaRPr>
                        </a:p>
                      </p:txBody>
                    </p:sp>
                    <p:sp>
                      <p:nvSpPr>
                        <p:cNvPr id="31" name="Text Box 17"/>
                        <p:cNvSpPr txBox="1">
                          <a:spLocks noChangeArrowheads="1"/>
                        </p:cNvSpPr>
                        <p:nvPr/>
                      </p:nvSpPr>
                      <p:spPr bwMode="auto">
                        <a:xfrm>
                          <a:off x="5004" y="14218"/>
                          <a:ext cx="18" cy="5"/>
                        </a:xfrm>
                        <a:prstGeom prst="rec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s-ES_tradnl" sz="1400" b="0" i="0" u="none" strike="noStrike" cap="none" normalizeH="0" baseline="0" smtClean="0">
                              <a:ln>
                                <a:noFill/>
                              </a:ln>
                              <a:solidFill>
                                <a:srgbClr val="000000"/>
                              </a:solidFill>
                              <a:effectLst/>
                              <a:latin typeface="Trebuchet MS" pitchFamily="34" charset="0"/>
                              <a:cs typeface="Arial" pitchFamily="34" charset="0"/>
                            </a:rPr>
                            <a:t>Valore Aggiunto</a:t>
                          </a:r>
                          <a:endParaRPr kumimoji="0" lang="it-IT" sz="1400" b="0" i="0" u="none" strike="noStrike" cap="none" normalizeH="0" baseline="0" smtClean="0">
                            <a:ln>
                              <a:noFill/>
                            </a:ln>
                            <a:solidFill>
                              <a:schemeClr val="tx1"/>
                            </a:solidFill>
                            <a:effectLst/>
                            <a:latin typeface="Arial" pitchFamily="34" charset="0"/>
                            <a:cs typeface="Arial" pitchFamily="34" charset="0"/>
                          </a:endParaRPr>
                        </a:p>
                      </p:txBody>
                    </p:sp>
                    <p:sp>
                      <p:nvSpPr>
                        <p:cNvPr id="32" name="Text Box 18"/>
                        <p:cNvSpPr txBox="1">
                          <a:spLocks noChangeArrowheads="1"/>
                        </p:cNvSpPr>
                        <p:nvPr/>
                      </p:nvSpPr>
                      <p:spPr bwMode="auto">
                        <a:xfrm>
                          <a:off x="5004" y="14232"/>
                          <a:ext cx="18" cy="6"/>
                        </a:xfrm>
                        <a:prstGeom prst="rect">
                          <a:avLst/>
                        </a:prstGeom>
                        <a:solidFill>
                          <a:srgbClr val="E36C0A"/>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s-ES_tradnl" sz="1400" b="0" i="0" u="none" strike="noStrike" cap="none" normalizeH="0" baseline="0" smtClean="0">
                              <a:ln>
                                <a:noFill/>
                              </a:ln>
                              <a:solidFill>
                                <a:srgbClr val="000000"/>
                              </a:solidFill>
                              <a:effectLst/>
                              <a:latin typeface="Trebuchet MS" pitchFamily="34" charset="0"/>
                              <a:cs typeface="Arial" pitchFamily="34" charset="0"/>
                            </a:rPr>
                            <a:t>Importazioni</a:t>
                          </a:r>
                          <a:endParaRPr kumimoji="0" lang="it-IT" sz="1400" b="0" i="0" u="none" strike="noStrike" cap="none" normalizeH="0" baseline="0" smtClean="0">
                            <a:ln>
                              <a:noFill/>
                            </a:ln>
                            <a:solidFill>
                              <a:schemeClr val="tx1"/>
                            </a:solidFill>
                            <a:effectLst/>
                            <a:latin typeface="Arial" pitchFamily="34" charset="0"/>
                            <a:cs typeface="Arial" pitchFamily="34" charset="0"/>
                          </a:endParaRPr>
                        </a:p>
                      </p:txBody>
                    </p:sp>
                  </p:grpSp>
                  <p:sp>
                    <p:nvSpPr>
                      <p:cNvPr id="33" name="AutoShape 20"/>
                      <p:cNvSpPr>
                        <a:spLocks noChangeArrowheads="1"/>
                      </p:cNvSpPr>
                      <p:nvPr/>
                    </p:nvSpPr>
                    <p:spPr bwMode="auto">
                      <a:xfrm>
                        <a:off x="5010" y="14213"/>
                        <a:ext cx="6" cy="4"/>
                      </a:xfrm>
                      <a:prstGeom prst="downArrow">
                        <a:avLst>
                          <a:gd name="adj1" fmla="val 50000"/>
                          <a:gd name="adj2" fmla="val 25000"/>
                        </a:avLst>
                      </a:prstGeom>
                      <a:solidFill>
                        <a:srgbClr val="007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34" name="Group 21"/>
                    <p:cNvGrpSpPr>
                      <a:grpSpLocks/>
                    </p:cNvGrpSpPr>
                    <p:nvPr/>
                  </p:nvGrpSpPr>
                  <p:grpSpPr bwMode="auto">
                    <a:xfrm>
                      <a:off x="4964" y="14228"/>
                      <a:ext cx="37" cy="4"/>
                      <a:chOff x="4964" y="14228"/>
                      <a:chExt cx="37" cy="4"/>
                    </a:xfrm>
                  </p:grpSpPr>
                  <p:cxnSp>
                    <p:nvCxnSpPr>
                      <p:cNvPr id="35" name="AutoShape 22"/>
                      <p:cNvCxnSpPr>
                        <a:cxnSpLocks noChangeShapeType="1"/>
                      </p:cNvCxnSpPr>
                      <p:nvPr/>
                    </p:nvCxnSpPr>
                    <p:spPr bwMode="auto">
                      <a:xfrm flipH="1" flipV="1">
                        <a:off x="4964" y="14232"/>
                        <a:ext cx="37" cy="0"/>
                      </a:xfrm>
                      <a:prstGeom prst="straightConnector1">
                        <a:avLst/>
                      </a:prstGeom>
                      <a:noFill/>
                      <a:ln w="25400">
                        <a:solidFill>
                          <a:srgbClr val="000000"/>
                        </a:solidFill>
                        <a:round/>
                        <a:headEnd/>
                        <a:tailEnd/>
                      </a:ln>
                    </p:spPr>
                  </p:cxnSp>
                  <p:cxnSp>
                    <p:nvCxnSpPr>
                      <p:cNvPr id="36" name="AutoShape 23"/>
                      <p:cNvCxnSpPr>
                        <a:cxnSpLocks noChangeShapeType="1"/>
                      </p:cNvCxnSpPr>
                      <p:nvPr/>
                    </p:nvCxnSpPr>
                    <p:spPr bwMode="auto">
                      <a:xfrm flipV="1">
                        <a:off x="4964" y="14228"/>
                        <a:ext cx="0" cy="4"/>
                      </a:xfrm>
                      <a:prstGeom prst="straightConnector1">
                        <a:avLst/>
                      </a:prstGeom>
                      <a:noFill/>
                      <a:ln w="25400">
                        <a:solidFill>
                          <a:srgbClr val="000000"/>
                        </a:solidFill>
                        <a:round/>
                        <a:headEnd/>
                        <a:tailEnd type="triangle" w="med" len="med"/>
                      </a:ln>
                    </p:spPr>
                  </p:cxnSp>
                </p:grpSp>
              </p:grpSp>
            </p:grpSp>
          </p:grpSp>
        </p:grpSp>
        <p:grpSp>
          <p:nvGrpSpPr>
            <p:cNvPr id="37" name="Group 24"/>
            <p:cNvGrpSpPr>
              <a:grpSpLocks/>
            </p:cNvGrpSpPr>
            <p:nvPr/>
          </p:nvGrpSpPr>
          <p:grpSpPr bwMode="auto">
            <a:xfrm>
              <a:off x="4953" y="14241"/>
              <a:ext cx="94" cy="17"/>
              <a:chOff x="4953" y="14241"/>
              <a:chExt cx="94" cy="16"/>
            </a:xfrm>
          </p:grpSpPr>
          <p:sp>
            <p:nvSpPr>
              <p:cNvPr id="38" name="Rectangle 25"/>
              <p:cNvSpPr>
                <a:spLocks noChangeArrowheads="1"/>
              </p:cNvSpPr>
              <p:nvPr/>
            </p:nvSpPr>
            <p:spPr bwMode="auto">
              <a:xfrm>
                <a:off x="4953" y="14244"/>
                <a:ext cx="94" cy="13"/>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39" name="Group 26"/>
              <p:cNvGrpSpPr>
                <a:grpSpLocks/>
              </p:cNvGrpSpPr>
              <p:nvPr/>
            </p:nvGrpSpPr>
            <p:grpSpPr bwMode="auto">
              <a:xfrm>
                <a:off x="4953" y="14241"/>
                <a:ext cx="69" cy="16"/>
                <a:chOff x="4953" y="14241"/>
                <a:chExt cx="69" cy="16"/>
              </a:xfrm>
            </p:grpSpPr>
            <p:sp>
              <p:nvSpPr>
                <p:cNvPr id="40" name="Text Box 27"/>
                <p:cNvSpPr txBox="1">
                  <a:spLocks noChangeArrowheads="1"/>
                </p:cNvSpPr>
                <p:nvPr/>
              </p:nvSpPr>
              <p:spPr bwMode="auto">
                <a:xfrm>
                  <a:off x="4953" y="14245"/>
                  <a:ext cx="24" cy="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500"/>
                    </a:spcBef>
                    <a:spcAft>
                      <a:spcPts val="500"/>
                    </a:spcAft>
                    <a:buClrTx/>
                    <a:buSzTx/>
                    <a:buFontTx/>
                    <a:buNone/>
                    <a:tabLst/>
                  </a:pPr>
                  <a:endParaRPr kumimoji="0" lang="es-ES_tradnl" sz="600" b="1" i="0" u="none" strike="noStrike" cap="none" normalizeH="0" baseline="0" smtClean="0">
                    <a:ln>
                      <a:noFill/>
                    </a:ln>
                    <a:solidFill>
                      <a:srgbClr val="FF0000"/>
                    </a:solidFill>
                    <a:effectLst/>
                    <a:latin typeface="Trebuchet MS" pitchFamily="34" charset="0"/>
                    <a:cs typeface="Arial" pitchFamily="34" charset="0"/>
                  </a:endParaRPr>
                </a:p>
                <a:p>
                  <a:pPr marL="0" marR="0" lvl="0" indent="0" algn="l" defTabSz="914400" rtl="0" eaLnBrk="1" fontAlgn="base" latinLnBrk="0" hangingPunct="1">
                    <a:lnSpc>
                      <a:spcPct val="100000"/>
                    </a:lnSpc>
                    <a:spcBef>
                      <a:spcPts val="500"/>
                    </a:spcBef>
                    <a:spcAft>
                      <a:spcPts val="500"/>
                    </a:spcAft>
                    <a:buClrTx/>
                    <a:buSzTx/>
                    <a:buFontTx/>
                    <a:buNone/>
                    <a:tabLst/>
                  </a:pPr>
                  <a:r>
                    <a:rPr kumimoji="0" lang="es-ES_tradnl" sz="1400" b="1" i="0" u="none" strike="noStrike" cap="none" normalizeH="0" baseline="0" smtClean="0">
                      <a:ln>
                        <a:noFill/>
                      </a:ln>
                      <a:solidFill>
                        <a:srgbClr val="FF0000"/>
                      </a:solidFill>
                      <a:effectLst/>
                      <a:latin typeface="Trebuchet MS" pitchFamily="34" charset="0"/>
                      <a:cs typeface="Arial" pitchFamily="34" charset="0"/>
                    </a:rPr>
                    <a:t>Resto d’Italia</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41" name="Text Box 28"/>
                <p:cNvSpPr txBox="1">
                  <a:spLocks noChangeArrowheads="1"/>
                </p:cNvSpPr>
                <p:nvPr/>
              </p:nvSpPr>
              <p:spPr bwMode="auto">
                <a:xfrm>
                  <a:off x="4988" y="14246"/>
                  <a:ext cx="20" cy="9"/>
                </a:xfrm>
                <a:prstGeom prst="rect">
                  <a:avLst/>
                </a:prstGeom>
                <a:solidFill>
                  <a:srgbClr val="E36C0A"/>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s-ES_tradnl" sz="1400" b="0" i="0" u="none" strike="noStrike" cap="none" normalizeH="0" baseline="0" smtClean="0">
                      <a:ln>
                        <a:noFill/>
                      </a:ln>
                      <a:solidFill>
                        <a:srgbClr val="000000"/>
                      </a:solidFill>
                      <a:effectLst/>
                      <a:latin typeface="Trebuchet MS" pitchFamily="34" charset="0"/>
                      <a:cs typeface="Arial" pitchFamily="34" charset="0"/>
                    </a:rPr>
                    <a:t>Attivazione nel resto d’Italia</a:t>
                  </a:r>
                  <a:endParaRPr kumimoji="0" lang="it-IT" sz="1400" b="0" i="0" u="none" strike="noStrike" cap="none" normalizeH="0" baseline="0" smtClean="0">
                    <a:ln>
                      <a:noFill/>
                    </a:ln>
                    <a:solidFill>
                      <a:schemeClr val="tx1"/>
                    </a:solidFill>
                    <a:effectLst/>
                    <a:latin typeface="Arial" pitchFamily="34" charset="0"/>
                    <a:cs typeface="Arial" pitchFamily="34" charset="0"/>
                  </a:endParaRPr>
                </a:p>
              </p:txBody>
            </p:sp>
            <p:grpSp>
              <p:nvGrpSpPr>
                <p:cNvPr id="42" name="Group 29"/>
                <p:cNvGrpSpPr>
                  <a:grpSpLocks/>
                </p:cNvGrpSpPr>
                <p:nvPr/>
              </p:nvGrpSpPr>
              <p:grpSpPr bwMode="auto">
                <a:xfrm>
                  <a:off x="5009" y="14248"/>
                  <a:ext cx="6" cy="2"/>
                  <a:chOff x="5009" y="14248"/>
                  <a:chExt cx="5" cy="2"/>
                </a:xfrm>
              </p:grpSpPr>
              <p:cxnSp>
                <p:nvCxnSpPr>
                  <p:cNvPr id="43" name="AutoShape 30"/>
                  <p:cNvCxnSpPr>
                    <a:cxnSpLocks noChangeShapeType="1"/>
                  </p:cNvCxnSpPr>
                  <p:nvPr/>
                </p:nvCxnSpPr>
                <p:spPr bwMode="auto">
                  <a:xfrm>
                    <a:off x="5015" y="14248"/>
                    <a:ext cx="0" cy="2"/>
                  </a:xfrm>
                  <a:prstGeom prst="straightConnector1">
                    <a:avLst/>
                  </a:prstGeom>
                  <a:noFill/>
                  <a:ln w="25400">
                    <a:solidFill>
                      <a:srgbClr val="000000"/>
                    </a:solidFill>
                    <a:round/>
                    <a:headEnd/>
                    <a:tailEnd/>
                  </a:ln>
                </p:spPr>
              </p:cxnSp>
              <p:cxnSp>
                <p:nvCxnSpPr>
                  <p:cNvPr id="44" name="AutoShape 31"/>
                  <p:cNvCxnSpPr>
                    <a:cxnSpLocks noChangeShapeType="1"/>
                  </p:cNvCxnSpPr>
                  <p:nvPr/>
                </p:nvCxnSpPr>
                <p:spPr bwMode="auto">
                  <a:xfrm flipH="1">
                    <a:off x="5009" y="14250"/>
                    <a:ext cx="6" cy="0"/>
                  </a:xfrm>
                  <a:prstGeom prst="straightConnector1">
                    <a:avLst/>
                  </a:prstGeom>
                  <a:noFill/>
                  <a:ln w="25400">
                    <a:solidFill>
                      <a:srgbClr val="000000"/>
                    </a:solidFill>
                    <a:round/>
                    <a:headEnd/>
                    <a:tailEnd type="triangle" w="med" len="med"/>
                  </a:ln>
                </p:spPr>
              </p:cxnSp>
            </p:grpSp>
            <p:grpSp>
              <p:nvGrpSpPr>
                <p:cNvPr id="45" name="Group 32"/>
                <p:cNvGrpSpPr>
                  <a:grpSpLocks/>
                </p:cNvGrpSpPr>
                <p:nvPr/>
              </p:nvGrpSpPr>
              <p:grpSpPr bwMode="auto">
                <a:xfrm>
                  <a:off x="4982" y="14248"/>
                  <a:ext cx="6" cy="2"/>
                  <a:chOff x="4982" y="14248"/>
                  <a:chExt cx="5" cy="2"/>
                </a:xfrm>
              </p:grpSpPr>
              <p:cxnSp>
                <p:nvCxnSpPr>
                  <p:cNvPr id="46" name="AutoShape 33"/>
                  <p:cNvCxnSpPr>
                    <a:cxnSpLocks noChangeShapeType="1"/>
                  </p:cNvCxnSpPr>
                  <p:nvPr/>
                </p:nvCxnSpPr>
                <p:spPr bwMode="auto">
                  <a:xfrm flipV="1">
                    <a:off x="4982" y="14248"/>
                    <a:ext cx="0" cy="2"/>
                  </a:xfrm>
                  <a:prstGeom prst="straightConnector1">
                    <a:avLst/>
                  </a:prstGeom>
                  <a:noFill/>
                  <a:ln w="25400">
                    <a:solidFill>
                      <a:srgbClr val="000000"/>
                    </a:solidFill>
                    <a:round/>
                    <a:headEnd/>
                    <a:tailEnd type="triangle" w="med" len="med"/>
                  </a:ln>
                </p:spPr>
              </p:cxnSp>
              <p:cxnSp>
                <p:nvCxnSpPr>
                  <p:cNvPr id="47" name="AutoShape 34"/>
                  <p:cNvCxnSpPr>
                    <a:cxnSpLocks noChangeShapeType="1"/>
                  </p:cNvCxnSpPr>
                  <p:nvPr/>
                </p:nvCxnSpPr>
                <p:spPr bwMode="auto">
                  <a:xfrm flipV="1">
                    <a:off x="4982" y="14250"/>
                    <a:ext cx="6" cy="0"/>
                  </a:xfrm>
                  <a:prstGeom prst="straightConnector1">
                    <a:avLst/>
                  </a:prstGeom>
                  <a:noFill/>
                  <a:ln w="25400">
                    <a:solidFill>
                      <a:srgbClr val="000000"/>
                    </a:solidFill>
                    <a:round/>
                    <a:headEnd/>
                    <a:tailEnd/>
                  </a:ln>
                </p:spPr>
              </p:cxnSp>
            </p:grpSp>
            <p:sp>
              <p:nvSpPr>
                <p:cNvPr id="48" name="Text Box 35"/>
                <p:cNvSpPr txBox="1">
                  <a:spLocks noChangeArrowheads="1"/>
                </p:cNvSpPr>
                <p:nvPr/>
              </p:nvSpPr>
              <p:spPr bwMode="auto">
                <a:xfrm>
                  <a:off x="4968" y="14241"/>
                  <a:ext cx="17" cy="6"/>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500"/>
                    </a:spcBef>
                    <a:spcAft>
                      <a:spcPts val="500"/>
                    </a:spcAft>
                    <a:buClrTx/>
                    <a:buSzTx/>
                    <a:buFontTx/>
                    <a:buNone/>
                    <a:tabLst/>
                  </a:pPr>
                  <a:r>
                    <a:rPr kumimoji="0" lang="es-ES_tradnl" sz="1400" b="0" i="0" u="none" strike="noStrike" cap="none" normalizeH="0" baseline="0" smtClean="0">
                      <a:ln>
                        <a:noFill/>
                      </a:ln>
                      <a:solidFill>
                        <a:srgbClr val="000000"/>
                      </a:solidFill>
                      <a:effectLst/>
                      <a:latin typeface="Trebuchet MS" pitchFamily="34" charset="0"/>
                      <a:cs typeface="Arial" pitchFamily="34" charset="0"/>
                    </a:rPr>
                    <a:t>Feedbacks</a:t>
                  </a:r>
                  <a:endParaRPr kumimoji="0" lang="it-IT" sz="1400" b="0" i="0" u="none" strike="noStrike" cap="none" normalizeH="0" baseline="0" smtClean="0">
                    <a:ln>
                      <a:noFill/>
                    </a:ln>
                    <a:solidFill>
                      <a:schemeClr val="tx1"/>
                    </a:solidFill>
                    <a:effectLst/>
                    <a:latin typeface="Arial" pitchFamily="34" charset="0"/>
                    <a:cs typeface="Arial" pitchFamily="34" charset="0"/>
                  </a:endParaRPr>
                </a:p>
              </p:txBody>
            </p:sp>
            <p:sp>
              <p:nvSpPr>
                <p:cNvPr id="49" name="Text Box 36"/>
                <p:cNvSpPr txBox="1">
                  <a:spLocks noChangeArrowheads="1"/>
                </p:cNvSpPr>
                <p:nvPr/>
              </p:nvSpPr>
              <p:spPr bwMode="auto">
                <a:xfrm>
                  <a:off x="5008" y="14241"/>
                  <a:ext cx="14" cy="6"/>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s-ES_tradnl" sz="1400" b="0" i="0" u="none" strike="noStrike" cap="none" normalizeH="0" baseline="0" smtClean="0">
                      <a:ln>
                        <a:noFill/>
                      </a:ln>
                      <a:solidFill>
                        <a:srgbClr val="000000"/>
                      </a:solidFill>
                      <a:effectLst/>
                      <a:latin typeface="Trebuchet MS" pitchFamily="34" charset="0"/>
                      <a:cs typeface="Arial" pitchFamily="34" charset="0"/>
                    </a:rPr>
                    <a:t>Spill-over</a:t>
                  </a:r>
                  <a:endParaRPr kumimoji="0" lang="it-IT" sz="1400" b="0" i="0" u="none" strike="noStrike" cap="none" normalizeH="0" baseline="0" smtClean="0">
                    <a:ln>
                      <a:noFill/>
                    </a:ln>
                    <a:solidFill>
                      <a:schemeClr val="tx1"/>
                    </a:solidFill>
                    <a:effectLst/>
                    <a:latin typeface="Arial" pitchFamily="34" charset="0"/>
                    <a:cs typeface="Arial" pitchFamily="34" charset="0"/>
                  </a:endParaRPr>
                </a:p>
              </p:txBody>
            </p:sp>
          </p:grpSp>
        </p:grpSp>
      </p:grpSp>
      <p:cxnSp>
        <p:nvCxnSpPr>
          <p:cNvPr id="53" name="Connettore 1 52"/>
          <p:cNvCxnSpPr>
            <a:stCxn id="4" idx="2"/>
          </p:cNvCxnSpPr>
          <p:nvPr/>
        </p:nvCxnSpPr>
        <p:spPr>
          <a:xfrm>
            <a:off x="2292837" y="2092156"/>
            <a:ext cx="46915" cy="4007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251520" y="114301"/>
            <a:ext cx="8892479" cy="461665"/>
          </a:xfrm>
          <a:prstGeom prst="rect">
            <a:avLst/>
          </a:prstGeom>
          <a:noFill/>
        </p:spPr>
        <p:txBody>
          <a:bodyPr wrap="square" rtlCol="0">
            <a:spAutoFit/>
          </a:bodyPr>
          <a:lstStyle/>
          <a:p>
            <a:r>
              <a:rPr lang="it-IT" sz="2400" b="1" smtClean="0"/>
              <a:t>L’impatto economico del crocierismo sulla Toscana</a:t>
            </a:r>
            <a:endParaRPr lang="it-IT"/>
          </a:p>
        </p:txBody>
      </p:sp>
      <p:sp>
        <p:nvSpPr>
          <p:cNvPr id="30" name="CasellaDiTesto 29"/>
          <p:cNvSpPr txBox="1"/>
          <p:nvPr/>
        </p:nvSpPr>
        <p:spPr>
          <a:xfrm>
            <a:off x="7020272" y="494116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251520" y="960983"/>
            <a:ext cx="8748464" cy="307777"/>
          </a:xfrm>
          <a:prstGeom prst="rect">
            <a:avLst/>
          </a:prstGeom>
          <a:noFill/>
        </p:spPr>
        <p:txBody>
          <a:bodyPr wrap="square" rtlCol="0">
            <a:spAutoFit/>
          </a:bodyPr>
          <a:lstStyle/>
          <a:p>
            <a:r>
              <a:rPr lang="it-IT" sz="1400" smtClean="0"/>
              <a:t>CATEGORIA E AMMONTARE DI SPESA AFFERENTE ALL’ATTIVITÀ CROCIERISTICA: ANNO 2016</a:t>
            </a:r>
            <a:endParaRPr lang="it-IT" sz="1400"/>
          </a:p>
        </p:txBody>
      </p:sp>
      <p:sp>
        <p:nvSpPr>
          <p:cNvPr id="21" name="CasellaDiTesto 20"/>
          <p:cNvSpPr txBox="1"/>
          <p:nvPr/>
        </p:nvSpPr>
        <p:spPr>
          <a:xfrm>
            <a:off x="395536" y="3212976"/>
            <a:ext cx="7992888" cy="307777"/>
          </a:xfrm>
          <a:prstGeom prst="rect">
            <a:avLst/>
          </a:prstGeom>
          <a:noFill/>
        </p:spPr>
        <p:txBody>
          <a:bodyPr wrap="square" rtlCol="0">
            <a:spAutoFit/>
          </a:bodyPr>
          <a:lstStyle/>
          <a:p>
            <a:r>
              <a:rPr lang="it-IT" sz="1400" smtClean="0"/>
              <a:t>VALORE AGGIUNTO E PIL ATTIVATO DAL CROCIERISMO, MOLTIPLICATORE DEL PIL, PRODUZIONE ATTIVATA</a:t>
            </a:r>
            <a:endParaRPr lang="it-IT" sz="1400"/>
          </a:p>
        </p:txBody>
      </p:sp>
      <p:grpSp>
        <p:nvGrpSpPr>
          <p:cNvPr id="2" name="Gruppo 8"/>
          <p:cNvGrpSpPr/>
          <p:nvPr/>
        </p:nvGrpSpPr>
        <p:grpSpPr>
          <a:xfrm>
            <a:off x="7491814" y="0"/>
            <a:ext cx="1652186" cy="540000"/>
            <a:chOff x="-9144" y="6053328"/>
            <a:chExt cx="1652186" cy="540000"/>
          </a:xfrm>
        </p:grpSpPr>
        <p:sp>
          <p:nvSpPr>
            <p:cNvPr id="16" name="Rettangolo 15"/>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8" name="Immagine 17"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19" name="CasellaDiTesto 18"/>
          <p:cNvSpPr txBox="1"/>
          <p:nvPr/>
        </p:nvSpPr>
        <p:spPr>
          <a:xfrm>
            <a:off x="251520" y="5013176"/>
            <a:ext cx="8892480" cy="1815882"/>
          </a:xfrm>
          <a:prstGeom prst="rect">
            <a:avLst/>
          </a:prstGeom>
          <a:noFill/>
        </p:spPr>
        <p:txBody>
          <a:bodyPr wrap="square" rtlCol="0">
            <a:spAutoFit/>
          </a:bodyPr>
          <a:lstStyle/>
          <a:p>
            <a:r>
              <a:rPr lang="it-IT" sz="1400" smtClean="0"/>
              <a:t>Circa il 50% della spesa ricade direttamente  su Livorno, 25.7 milioni di euro. Del complesso della spesa il 71% è quella dei crocieristi, il 21% dalla spesa per servizi portuali mentre le spesa degli equipaggi conta circa il 5% e quella media annua per investimenti il 3%. </a:t>
            </a:r>
          </a:p>
          <a:p>
            <a:r>
              <a:rPr lang="it-IT" sz="1400" smtClean="0"/>
              <a:t>Per ogni euro di spesa effettuata nell’ambito del crocierismo si attivano  in media  0,60 euro di Pil sul territorio regionale. Il valore aggiunto prodotto dal crocierismo nel sistema economico regionale rappresenta circa lo 0,3% del valore aggiunto generato dal complesso dell’attività turistica in regione e lo 0,003% del PIL regionale. </a:t>
            </a:r>
          </a:p>
          <a:p>
            <a:r>
              <a:rPr lang="it-IT" sz="1400" smtClean="0"/>
              <a:t>In termini di fattore lavoro il complesso delle attività legate alla crocieristica attiva circa 470 di unità di lavoro equivalenti full time. Aumentare la spesa e il moltiplicatore è dunque un obbiettivo da perseguire. </a:t>
            </a:r>
            <a:endParaRPr lang="it-IT" sz="1400"/>
          </a:p>
        </p:txBody>
      </p:sp>
      <p:graphicFrame>
        <p:nvGraphicFramePr>
          <p:cNvPr id="10" name="Tabella 9"/>
          <p:cNvGraphicFramePr>
            <a:graphicFrameLocks noGrp="1"/>
          </p:cNvGraphicFramePr>
          <p:nvPr/>
        </p:nvGraphicFramePr>
        <p:xfrm>
          <a:off x="467544" y="1412776"/>
          <a:ext cx="7488833" cy="1656185"/>
        </p:xfrm>
        <a:graphic>
          <a:graphicData uri="http://schemas.openxmlformats.org/drawingml/2006/table">
            <a:tbl>
              <a:tblPr/>
              <a:tblGrid>
                <a:gridCol w="2537217"/>
                <a:gridCol w="1713445"/>
                <a:gridCol w="1303057"/>
                <a:gridCol w="1935114"/>
              </a:tblGrid>
              <a:tr h="473195">
                <a:tc>
                  <a:txBody>
                    <a:bodyPr/>
                    <a:lstStyle/>
                    <a:p>
                      <a:pPr algn="r">
                        <a:lnSpc>
                          <a:spcPct val="115000"/>
                        </a:lnSpc>
                        <a:spcAft>
                          <a:spcPts val="0"/>
                        </a:spcAft>
                      </a:pPr>
                      <a:r>
                        <a:rPr lang="it-IT" sz="1200">
                          <a:latin typeface="Arial Narrow"/>
                          <a:ea typeface="Times New Roman"/>
                          <a:cs typeface="Arial"/>
                        </a:rPr>
                        <a:t> </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Totale spesa/investimento</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Spesa/investimento </a:t>
                      </a:r>
                      <a:endParaRPr lang="it-IT" sz="1200">
                        <a:latin typeface="Calibri"/>
                        <a:ea typeface="Times New Roman"/>
                        <a:cs typeface="Times New Roman"/>
                      </a:endParaRPr>
                    </a:p>
                    <a:p>
                      <a:pPr algn="r">
                        <a:lnSpc>
                          <a:spcPct val="115000"/>
                        </a:lnSpc>
                        <a:spcAft>
                          <a:spcPts val="0"/>
                        </a:spcAft>
                      </a:pPr>
                      <a:r>
                        <a:rPr lang="it-IT" sz="1200">
                          <a:latin typeface="Arial Narrow"/>
                          <a:ea typeface="Times New Roman"/>
                          <a:cs typeface="Arial"/>
                        </a:rPr>
                        <a:t>effettuati a Livorno</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Quota di spesa effettuata nel </a:t>
                      </a:r>
                      <a:endParaRPr lang="it-IT" sz="1200">
                        <a:latin typeface="Calibri"/>
                        <a:ea typeface="Times New Roman"/>
                        <a:cs typeface="Times New Roman"/>
                      </a:endParaRPr>
                    </a:p>
                    <a:p>
                      <a:pPr algn="r">
                        <a:lnSpc>
                          <a:spcPct val="115000"/>
                        </a:lnSpc>
                        <a:spcAft>
                          <a:spcPts val="0"/>
                        </a:spcAft>
                      </a:pPr>
                      <a:r>
                        <a:rPr lang="it-IT" sz="1200">
                          <a:latin typeface="Arial Narrow"/>
                          <a:ea typeface="Times New Roman"/>
                          <a:cs typeface="Arial"/>
                        </a:rPr>
                        <a:t>sistema economico di Livorno</a:t>
                      </a:r>
                      <a:endParaRPr lang="it-IT" sz="12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598">
                <a:tc>
                  <a:txBody>
                    <a:bodyPr/>
                    <a:lstStyle/>
                    <a:p>
                      <a:pPr>
                        <a:lnSpc>
                          <a:spcPct val="115000"/>
                        </a:lnSpc>
                        <a:spcAft>
                          <a:spcPts val="0"/>
                        </a:spcAft>
                      </a:pPr>
                      <a:r>
                        <a:rPr lang="it-IT" sz="1200">
                          <a:latin typeface="Arial Narrow"/>
                          <a:ea typeface="Times New Roman"/>
                          <a:cs typeface="Arial"/>
                        </a:rPr>
                        <a:t>Spesa dei crocieristi a terra 2016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 36.852.226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lnSpc>
                          <a:spcPct val="115000"/>
                        </a:lnSpc>
                        <a:spcAft>
                          <a:spcPts val="0"/>
                        </a:spcAft>
                      </a:pPr>
                      <a:r>
                        <a:rPr lang="it-IT" sz="1200">
                          <a:latin typeface="Arial Narrow"/>
                          <a:ea typeface="Times New Roman"/>
                          <a:cs typeface="Arial"/>
                        </a:rPr>
                        <a:t> 10.315.762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lnSpc>
                          <a:spcPct val="115000"/>
                        </a:lnSpc>
                        <a:spcAft>
                          <a:spcPts val="0"/>
                        </a:spcAft>
                      </a:pPr>
                      <a:r>
                        <a:rPr lang="it-IT" sz="1200">
                          <a:latin typeface="Arial Narrow"/>
                          <a:ea typeface="Times New Roman"/>
                          <a:cs typeface="Arial"/>
                        </a:rPr>
                        <a:t>28%</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36598">
                <a:tc>
                  <a:txBody>
                    <a:bodyPr/>
                    <a:lstStyle/>
                    <a:p>
                      <a:pPr>
                        <a:lnSpc>
                          <a:spcPct val="115000"/>
                        </a:lnSpc>
                        <a:spcAft>
                          <a:spcPts val="0"/>
                        </a:spcAft>
                      </a:pPr>
                      <a:r>
                        <a:rPr lang="it-IT" sz="1200">
                          <a:latin typeface="Arial Narrow"/>
                          <a:ea typeface="Times New Roman"/>
                          <a:cs typeface="Arial"/>
                        </a:rPr>
                        <a:t>Spesa degli Equipaggi al 2016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 2.687.834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 2.687.834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598">
                <a:tc>
                  <a:txBody>
                    <a:bodyPr/>
                    <a:lstStyle/>
                    <a:p>
                      <a:pPr>
                        <a:lnSpc>
                          <a:spcPct val="115000"/>
                        </a:lnSpc>
                        <a:spcAft>
                          <a:spcPts val="0"/>
                        </a:spcAft>
                      </a:pPr>
                      <a:r>
                        <a:rPr lang="it-IT" sz="1200">
                          <a:latin typeface="Arial Narrow"/>
                          <a:ea typeface="Times New Roman"/>
                          <a:cs typeface="Arial"/>
                        </a:rPr>
                        <a:t>Spesa corrente per servizi del porto</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 10.894.000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 10.894.000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598">
                <a:tc>
                  <a:txBody>
                    <a:bodyPr/>
                    <a:lstStyle/>
                    <a:p>
                      <a:pPr>
                        <a:lnSpc>
                          <a:spcPct val="115000"/>
                        </a:lnSpc>
                        <a:spcAft>
                          <a:spcPts val="0"/>
                        </a:spcAft>
                      </a:pPr>
                      <a:r>
                        <a:rPr lang="it-IT" sz="1200">
                          <a:latin typeface="Arial Narrow"/>
                          <a:ea typeface="Times New Roman"/>
                          <a:cs typeface="Arial"/>
                        </a:rPr>
                        <a:t>Spesa annua per investimenti sul Porto</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 1.774.625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 1.774.625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100%</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598">
                <a:tc>
                  <a:txBody>
                    <a:bodyPr/>
                    <a:lstStyle/>
                    <a:p>
                      <a:pPr>
                        <a:lnSpc>
                          <a:spcPct val="115000"/>
                        </a:lnSpc>
                        <a:spcAft>
                          <a:spcPts val="0"/>
                        </a:spcAft>
                      </a:pPr>
                      <a:r>
                        <a:rPr lang="it-IT" sz="1200">
                          <a:latin typeface="Arial Narrow"/>
                          <a:ea typeface="Times New Roman"/>
                          <a:cs typeface="Arial"/>
                        </a:rPr>
                        <a:t>TOTALE SPESA 2016</a:t>
                      </a:r>
                      <a:endParaRPr lang="it-IT" sz="12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200">
                          <a:latin typeface="Arial Narrow"/>
                          <a:ea typeface="Times New Roman"/>
                          <a:cs typeface="Arial"/>
                        </a:rPr>
                        <a:t> 52.208.684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lnSpc>
                          <a:spcPct val="115000"/>
                        </a:lnSpc>
                        <a:spcAft>
                          <a:spcPts val="0"/>
                        </a:spcAft>
                      </a:pPr>
                      <a:r>
                        <a:rPr lang="it-IT" sz="1200">
                          <a:latin typeface="Arial Narrow"/>
                          <a:ea typeface="Times New Roman"/>
                          <a:cs typeface="Arial"/>
                        </a:rPr>
                        <a:t> 25.672.221 </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lnSpc>
                          <a:spcPct val="115000"/>
                        </a:lnSpc>
                        <a:spcAft>
                          <a:spcPts val="0"/>
                        </a:spcAft>
                      </a:pPr>
                      <a:r>
                        <a:rPr lang="it-IT" sz="1200">
                          <a:latin typeface="Arial Narrow"/>
                          <a:ea typeface="Times New Roman"/>
                          <a:cs typeface="Arial"/>
                        </a:rPr>
                        <a:t>49%</a:t>
                      </a:r>
                      <a:endParaRPr lang="it-IT" sz="12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graphicFrame>
        <p:nvGraphicFramePr>
          <p:cNvPr id="11" name="Tabella 10"/>
          <p:cNvGraphicFramePr>
            <a:graphicFrameLocks noGrp="1"/>
          </p:cNvGraphicFramePr>
          <p:nvPr/>
        </p:nvGraphicFramePr>
        <p:xfrm>
          <a:off x="575048" y="3501008"/>
          <a:ext cx="8389440" cy="1402080"/>
        </p:xfrm>
        <a:graphic>
          <a:graphicData uri="http://schemas.openxmlformats.org/drawingml/2006/table">
            <a:tbl>
              <a:tblPr/>
              <a:tblGrid>
                <a:gridCol w="1991409"/>
                <a:gridCol w="711422"/>
                <a:gridCol w="640280"/>
                <a:gridCol w="609363"/>
                <a:gridCol w="699466"/>
                <a:gridCol w="629519"/>
                <a:gridCol w="629519"/>
                <a:gridCol w="559574"/>
                <a:gridCol w="699466"/>
                <a:gridCol w="571350"/>
                <a:gridCol w="648072"/>
              </a:tblGrid>
              <a:tr h="107950">
                <a:tc>
                  <a:txBody>
                    <a:bodyPr/>
                    <a:lstStyle/>
                    <a:p>
                      <a:pPr>
                        <a:lnSpc>
                          <a:spcPct val="115000"/>
                        </a:lnSpc>
                        <a:spcAft>
                          <a:spcPts val="0"/>
                        </a:spcAft>
                      </a:pPr>
                      <a:r>
                        <a:rPr lang="it-IT" sz="1000">
                          <a:latin typeface="Arial Narrow"/>
                          <a:ea typeface="Times New Roman"/>
                          <a:cs typeface="Arial"/>
                        </a:rPr>
                        <a:t> </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Valore aggiunto prodotto</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PIL attivato in Toscana</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Quota di Pil attivato in Toscana</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Moltiplicatore del PIL (PIL/Spesa)</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Produzione diretta</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Produzione indiretta</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Produzione indotta</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Incidenza sul PIL regionale</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950">
                <a:tc>
                  <a:txBody>
                    <a:bodyPr/>
                    <a:lstStyle/>
                    <a:p>
                      <a:pPr>
                        <a:lnSpc>
                          <a:spcPct val="115000"/>
                        </a:lnSpc>
                        <a:spcAft>
                          <a:spcPts val="0"/>
                        </a:spcAft>
                      </a:pPr>
                      <a:r>
                        <a:rPr lang="it-IT" sz="1000">
                          <a:latin typeface="Arial Narrow"/>
                          <a:ea typeface="Times New Roman"/>
                          <a:cs typeface="Arial"/>
                        </a:rPr>
                        <a:t>Spesa dei crocieristi a terra</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18.612.681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23.051.342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0,022%</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0,63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25.145.293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2.699.689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8.281.233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0,02%</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950">
                <a:tc>
                  <a:txBody>
                    <a:bodyPr/>
                    <a:lstStyle/>
                    <a:p>
                      <a:pPr>
                        <a:lnSpc>
                          <a:spcPct val="115000"/>
                        </a:lnSpc>
                        <a:spcAft>
                          <a:spcPts val="0"/>
                        </a:spcAft>
                      </a:pPr>
                      <a:r>
                        <a:rPr lang="it-IT" sz="1000">
                          <a:latin typeface="Arial Narrow"/>
                          <a:ea typeface="Times New Roman"/>
                          <a:cs typeface="Arial"/>
                        </a:rPr>
                        <a:t>Spesa degli Equipaggi al 2016</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1.419.131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1.456.886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0,001%</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0,54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1.853.499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181.149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626.713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0,001%</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950">
                <a:tc>
                  <a:txBody>
                    <a:bodyPr/>
                    <a:lstStyle/>
                    <a:p>
                      <a:pPr>
                        <a:lnSpc>
                          <a:spcPct val="115000"/>
                        </a:lnSpc>
                        <a:spcAft>
                          <a:spcPts val="0"/>
                        </a:spcAft>
                      </a:pPr>
                      <a:r>
                        <a:rPr lang="it-IT" sz="1000">
                          <a:latin typeface="Arial Narrow"/>
                          <a:ea typeface="Times New Roman"/>
                          <a:cs typeface="Arial"/>
                        </a:rPr>
                        <a:t>Spesa corrente per servizi del porto</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5.271.208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5.639.093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0,005%</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0,52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7.654.414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805.682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2.379.179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0,01%</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950">
                <a:tc>
                  <a:txBody>
                    <a:bodyPr/>
                    <a:lstStyle/>
                    <a:p>
                      <a:pPr>
                        <a:lnSpc>
                          <a:spcPct val="115000"/>
                        </a:lnSpc>
                        <a:spcAft>
                          <a:spcPts val="0"/>
                        </a:spcAft>
                      </a:pPr>
                      <a:r>
                        <a:rPr lang="it-IT" sz="1000">
                          <a:latin typeface="Arial Narrow"/>
                          <a:ea typeface="Times New Roman"/>
                          <a:cs typeface="Arial"/>
                        </a:rPr>
                        <a:t>Spesa media annua </a:t>
                      </a:r>
                      <a:r>
                        <a:rPr lang="it-IT" sz="1000" smtClean="0">
                          <a:latin typeface="Arial Narrow"/>
                          <a:ea typeface="Times New Roman"/>
                          <a:cs typeface="Arial"/>
                        </a:rPr>
                        <a:t>investimenti </a:t>
                      </a:r>
                      <a:r>
                        <a:rPr lang="it-IT" sz="1000">
                          <a:latin typeface="Arial Narrow"/>
                          <a:ea typeface="Times New Roman"/>
                          <a:cs typeface="Arial"/>
                        </a:rPr>
                        <a:t>sul Porto</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1.385.832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1.434.584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0,001%</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0,81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2.197.147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393.095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602.449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0,001%</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950">
                <a:tc>
                  <a:txBody>
                    <a:bodyPr/>
                    <a:lstStyle/>
                    <a:p>
                      <a:pPr>
                        <a:lnSpc>
                          <a:spcPct val="115000"/>
                        </a:lnSpc>
                        <a:spcAft>
                          <a:spcPts val="0"/>
                        </a:spcAft>
                      </a:pPr>
                      <a:r>
                        <a:rPr lang="it-IT" sz="1000">
                          <a:latin typeface="Arial Narrow"/>
                          <a:ea typeface="Times New Roman"/>
                          <a:cs typeface="Arial"/>
                        </a:rPr>
                        <a:t>Totale spesa </a:t>
                      </a:r>
                      <a:r>
                        <a:rPr lang="it-IT" sz="1000" smtClean="0">
                          <a:latin typeface="Arial Narrow"/>
                          <a:ea typeface="Times New Roman"/>
                          <a:cs typeface="Arial"/>
                        </a:rPr>
                        <a:t>consumi </a:t>
                      </a:r>
                      <a:r>
                        <a:rPr lang="it-IT" sz="1000">
                          <a:latin typeface="Arial Narrow"/>
                          <a:ea typeface="Times New Roman"/>
                          <a:cs typeface="Arial"/>
                        </a:rPr>
                        <a:t>e investimenti 2016</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smtClean="0">
                          <a:latin typeface="Arial Narrow"/>
                          <a:ea typeface="Times New Roman"/>
                          <a:cs typeface="Arial"/>
                        </a:rPr>
                        <a:t>26.688.852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31.581.905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0,030%</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0,60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36.850.353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 4.079.615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smtClean="0">
                          <a:latin typeface="Arial Narrow"/>
                          <a:ea typeface="Times New Roman"/>
                          <a:cs typeface="Arial"/>
                        </a:rPr>
                        <a:t>11.889.573 </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latin typeface="Arial Narrow"/>
                          <a:ea typeface="Times New Roman"/>
                          <a:cs typeface="Arial"/>
                        </a:rPr>
                        <a:t>0,03%</a:t>
                      </a: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it-IT" sz="10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 y="159023"/>
            <a:ext cx="9143999" cy="461665"/>
          </a:xfrm>
          <a:prstGeom prst="rect">
            <a:avLst/>
          </a:prstGeom>
          <a:noFill/>
        </p:spPr>
        <p:txBody>
          <a:bodyPr wrap="square" rtlCol="0">
            <a:spAutoFit/>
          </a:bodyPr>
          <a:lstStyle/>
          <a:p>
            <a:pPr algn="r"/>
            <a:r>
              <a:rPr lang="it-IT" sz="2400" b="1" smtClean="0"/>
              <a:t>L’impatto economico delle crociere nel complesso della regione</a:t>
            </a:r>
            <a:endParaRPr lang="it-IT"/>
          </a:p>
        </p:txBody>
      </p:sp>
      <p:sp>
        <p:nvSpPr>
          <p:cNvPr id="30" name="CasellaDiTesto 29"/>
          <p:cNvSpPr txBox="1"/>
          <p:nvPr/>
        </p:nvSpPr>
        <p:spPr>
          <a:xfrm>
            <a:off x="7020272" y="494116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971600" y="1196752"/>
            <a:ext cx="8172400" cy="307777"/>
          </a:xfrm>
          <a:prstGeom prst="rect">
            <a:avLst/>
          </a:prstGeom>
          <a:noFill/>
        </p:spPr>
        <p:txBody>
          <a:bodyPr wrap="square" rtlCol="0">
            <a:spAutoFit/>
          </a:bodyPr>
          <a:lstStyle/>
          <a:p>
            <a:r>
              <a:rPr lang="it-IT" sz="1400" smtClean="0"/>
              <a:t>IL VALORE AGGIUNTO ATTIVATO DALL’ATTIVITÀ CROCIERISTICA IN TOSCANA: DISTRIBUZIONE PER SETTORE</a:t>
            </a:r>
            <a:endParaRPr lang="it-IT" sz="1400"/>
          </a:p>
        </p:txBody>
      </p:sp>
      <p:grpSp>
        <p:nvGrpSpPr>
          <p:cNvPr id="2" name="Gruppo 8"/>
          <p:cNvGrpSpPr/>
          <p:nvPr/>
        </p:nvGrpSpPr>
        <p:grpSpPr>
          <a:xfrm>
            <a:off x="7491814" y="6318000"/>
            <a:ext cx="1652186" cy="540000"/>
            <a:chOff x="-9144" y="6053328"/>
            <a:chExt cx="1652186" cy="540000"/>
          </a:xfrm>
        </p:grpSpPr>
        <p:sp>
          <p:nvSpPr>
            <p:cNvPr id="16" name="Rettangolo 15"/>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8" name="Immagine 17"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19" name="CasellaDiTesto 18"/>
          <p:cNvSpPr txBox="1"/>
          <p:nvPr/>
        </p:nvSpPr>
        <p:spPr>
          <a:xfrm>
            <a:off x="755576" y="6021288"/>
            <a:ext cx="6552728" cy="738664"/>
          </a:xfrm>
          <a:prstGeom prst="rect">
            <a:avLst/>
          </a:prstGeom>
          <a:noFill/>
        </p:spPr>
        <p:txBody>
          <a:bodyPr wrap="square" rtlCol="0">
            <a:spAutoFit/>
          </a:bodyPr>
          <a:lstStyle/>
          <a:p>
            <a:r>
              <a:rPr lang="it-IT" sz="1400" smtClean="0"/>
              <a:t>Il settore del commercio al dettaglio è certamente quello più interessato dall’attività crocieristica e dalla spesa effettuata dai crocieristi. A seguire Il settore del trassporto e magazzinaggio  e quello relativo alle attività immobiliari</a:t>
            </a:r>
            <a:endParaRPr lang="it-IT" sz="1400"/>
          </a:p>
        </p:txBody>
      </p:sp>
      <p:graphicFrame>
        <p:nvGraphicFramePr>
          <p:cNvPr id="10" name="Grafico 9"/>
          <p:cNvGraphicFramePr/>
          <p:nvPr/>
        </p:nvGraphicFramePr>
        <p:xfrm>
          <a:off x="683568" y="1604962"/>
          <a:ext cx="7992888" cy="427231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461665"/>
          </a:xfrm>
          <a:prstGeom prst="rect">
            <a:avLst/>
          </a:prstGeom>
          <a:noFill/>
        </p:spPr>
        <p:txBody>
          <a:bodyPr wrap="square" rtlCol="0">
            <a:spAutoFit/>
          </a:bodyPr>
          <a:lstStyle/>
          <a:p>
            <a:r>
              <a:rPr lang="it-IT" sz="2400" b="1" smtClean="0"/>
              <a:t>L’impatto economico delle crociere sul territorio livornese</a:t>
            </a:r>
            <a:endParaRPr lang="it-IT"/>
          </a:p>
        </p:txBody>
      </p:sp>
      <p:sp>
        <p:nvSpPr>
          <p:cNvPr id="30" name="CasellaDiTesto 29"/>
          <p:cNvSpPr txBox="1"/>
          <p:nvPr/>
        </p:nvSpPr>
        <p:spPr>
          <a:xfrm>
            <a:off x="7020272" y="494116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323528" y="960983"/>
            <a:ext cx="8676456" cy="307777"/>
          </a:xfrm>
          <a:prstGeom prst="rect">
            <a:avLst/>
          </a:prstGeom>
          <a:noFill/>
        </p:spPr>
        <p:txBody>
          <a:bodyPr wrap="square" rtlCol="0">
            <a:spAutoFit/>
          </a:bodyPr>
          <a:lstStyle/>
          <a:p>
            <a:r>
              <a:rPr lang="it-IT" sz="1400" smtClean="0"/>
              <a:t>VALORE AGGIUNTO E ULA ATTIVATE DAL CROCIERISMO NEL TERRITORIO LIVORNESE</a:t>
            </a:r>
            <a:endParaRPr lang="it-IT" sz="1400"/>
          </a:p>
        </p:txBody>
      </p:sp>
      <p:grpSp>
        <p:nvGrpSpPr>
          <p:cNvPr id="2" name="Gruppo 8"/>
          <p:cNvGrpSpPr/>
          <p:nvPr/>
        </p:nvGrpSpPr>
        <p:grpSpPr>
          <a:xfrm>
            <a:off x="7491814" y="0"/>
            <a:ext cx="1652186" cy="540000"/>
            <a:chOff x="-9144" y="6053328"/>
            <a:chExt cx="1652186" cy="540000"/>
          </a:xfrm>
        </p:grpSpPr>
        <p:sp>
          <p:nvSpPr>
            <p:cNvPr id="16" name="Rettangolo 15"/>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8" name="Immagine 17"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19" name="CasellaDiTesto 18"/>
          <p:cNvSpPr txBox="1"/>
          <p:nvPr/>
        </p:nvSpPr>
        <p:spPr>
          <a:xfrm>
            <a:off x="467544" y="4365104"/>
            <a:ext cx="7920880" cy="1569660"/>
          </a:xfrm>
          <a:prstGeom prst="rect">
            <a:avLst/>
          </a:prstGeom>
          <a:noFill/>
        </p:spPr>
        <p:txBody>
          <a:bodyPr wrap="square" rtlCol="0">
            <a:spAutoFit/>
          </a:bodyPr>
          <a:lstStyle/>
          <a:p>
            <a:pPr algn="just"/>
            <a:r>
              <a:rPr lang="it-IT" sz="1600" b="1" smtClean="0"/>
              <a:t>Sul complesso dei 52,5 milioni di euro di spesa circa il 50% afferisce al territorio livornese.</a:t>
            </a:r>
          </a:p>
          <a:p>
            <a:pPr algn="just"/>
            <a:endParaRPr lang="it-IT" sz="1600" b="1" smtClean="0"/>
          </a:p>
          <a:p>
            <a:pPr algn="just"/>
            <a:r>
              <a:rPr lang="it-IT" sz="1600" b="1" smtClean="0"/>
              <a:t>L’impatto economico generato da questo ammontare di spesa in termini di valore aggiunto è di circa 8,8 milioni di euro pari a circa lo 0,11% del totale dell’intera provincia e a poco meno dell’3% del valore aggiunto generato all’interno del comune  e attiva circa 142 Unità di lavoro equivalenti a temo pieno. </a:t>
            </a:r>
            <a:endParaRPr lang="it-IT" sz="1600" b="1"/>
          </a:p>
        </p:txBody>
      </p:sp>
      <p:graphicFrame>
        <p:nvGraphicFramePr>
          <p:cNvPr id="10" name="Tabella 9"/>
          <p:cNvGraphicFramePr>
            <a:graphicFrameLocks noGrp="1"/>
          </p:cNvGraphicFramePr>
          <p:nvPr/>
        </p:nvGraphicFramePr>
        <p:xfrm>
          <a:off x="216028" y="1412776"/>
          <a:ext cx="8748460" cy="2453640"/>
        </p:xfrm>
        <a:graphic>
          <a:graphicData uri="http://schemas.openxmlformats.org/drawingml/2006/table">
            <a:tbl>
              <a:tblPr/>
              <a:tblGrid>
                <a:gridCol w="3364792"/>
                <a:gridCol w="942142"/>
                <a:gridCol w="942142"/>
                <a:gridCol w="672959"/>
                <a:gridCol w="1009438"/>
                <a:gridCol w="942142"/>
                <a:gridCol w="874845"/>
              </a:tblGrid>
              <a:tr h="422144">
                <a:tc>
                  <a:txBody>
                    <a:bodyPr/>
                    <a:lstStyle/>
                    <a:p>
                      <a:pPr>
                        <a:lnSpc>
                          <a:spcPct val="115000"/>
                        </a:lnSpc>
                        <a:spcAft>
                          <a:spcPts val="0"/>
                        </a:spcAft>
                      </a:pPr>
                      <a:r>
                        <a:rPr lang="it-IT" sz="1400">
                          <a:latin typeface="Arial Narrow"/>
                          <a:ea typeface="Times New Roman"/>
                          <a:cs typeface="Arial"/>
                        </a:rPr>
                        <a:t> </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Spesa/investimento </a:t>
                      </a:r>
                      <a:endParaRPr lang="it-IT" sz="1400">
                        <a:latin typeface="Calibri"/>
                        <a:ea typeface="Times New Roman"/>
                        <a:cs typeface="Times New Roman"/>
                      </a:endParaRPr>
                    </a:p>
                    <a:p>
                      <a:pPr algn="r">
                        <a:lnSpc>
                          <a:spcPct val="115000"/>
                        </a:lnSpc>
                        <a:spcAft>
                          <a:spcPts val="0"/>
                        </a:spcAft>
                      </a:pPr>
                      <a:r>
                        <a:rPr lang="it-IT" sz="1400">
                          <a:latin typeface="Arial Narrow"/>
                          <a:ea typeface="Times New Roman"/>
                          <a:cs typeface="Arial"/>
                        </a:rPr>
                        <a:t>effettuati a Livorno</a:t>
                      </a:r>
                      <a:endParaRPr lang="it-IT" sz="14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Totale VA Attivato a Livorno</a:t>
                      </a:r>
                      <a:endParaRPr lang="it-IT" sz="1400">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Totale ULA Attivate</a:t>
                      </a:r>
                      <a:endParaRPr lang="it-IT" sz="1400">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di VA attivato a Livorno sul Totale</a:t>
                      </a:r>
                      <a:endParaRPr lang="it-IT" sz="1400">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ULA attivate a Livorno sul Totale</a:t>
                      </a:r>
                      <a:endParaRPr lang="it-IT" sz="1400">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Incidenza sul VA provinciale</a:t>
                      </a:r>
                      <a:endParaRPr lang="it-IT" sz="1400">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024">
                <a:tc>
                  <a:txBody>
                    <a:bodyPr/>
                    <a:lstStyle/>
                    <a:p>
                      <a:pPr>
                        <a:lnSpc>
                          <a:spcPct val="115000"/>
                        </a:lnSpc>
                        <a:spcAft>
                          <a:spcPts val="0"/>
                        </a:spcAft>
                      </a:pPr>
                      <a:r>
                        <a:rPr lang="it-IT" sz="1400">
                          <a:latin typeface="Arial Narrow"/>
                          <a:ea typeface="Times New Roman"/>
                          <a:cs typeface="Arial"/>
                        </a:rPr>
                        <a:t>VA attivato dalla sola spesa turistica</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10.315.762 </a:t>
                      </a:r>
                      <a:endParaRPr lang="it-IT" sz="14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2.011.156.02 </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35 </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11%</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10%</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0,03%</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024">
                <a:tc>
                  <a:txBody>
                    <a:bodyPr/>
                    <a:lstStyle/>
                    <a:p>
                      <a:pPr>
                        <a:lnSpc>
                          <a:spcPct val="115000"/>
                        </a:lnSpc>
                        <a:spcAft>
                          <a:spcPts val="0"/>
                        </a:spcAft>
                      </a:pPr>
                      <a:r>
                        <a:rPr lang="it-IT" sz="1400">
                          <a:latin typeface="Arial Narrow"/>
                          <a:ea typeface="Times New Roman"/>
                          <a:cs typeface="Arial"/>
                        </a:rPr>
                        <a:t>VA attivato dalla spesa degli Equipaggi al 2016</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2.687.834 </a:t>
                      </a:r>
                      <a:endParaRPr lang="it-IT" sz="14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1.419.130.85 </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27 </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100%</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100%</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0,02%</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024">
                <a:tc>
                  <a:txBody>
                    <a:bodyPr/>
                    <a:lstStyle/>
                    <a:p>
                      <a:pPr>
                        <a:lnSpc>
                          <a:spcPct val="115000"/>
                        </a:lnSpc>
                        <a:spcAft>
                          <a:spcPts val="0"/>
                        </a:spcAft>
                      </a:pPr>
                      <a:r>
                        <a:rPr lang="it-IT" sz="1400">
                          <a:latin typeface="Arial Narrow"/>
                          <a:ea typeface="Times New Roman"/>
                          <a:cs typeface="Arial"/>
                        </a:rPr>
                        <a:t>VA attivato dalla spesa corrente per servizi del porto</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10.894.000 </a:t>
                      </a:r>
                      <a:endParaRPr lang="it-IT" sz="14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5.271.207.73 </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79 </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100%</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100%</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0,07%</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016">
                <a:tc>
                  <a:txBody>
                    <a:bodyPr/>
                    <a:lstStyle/>
                    <a:p>
                      <a:pPr>
                        <a:lnSpc>
                          <a:spcPct val="115000"/>
                        </a:lnSpc>
                        <a:spcAft>
                          <a:spcPts val="0"/>
                        </a:spcAft>
                      </a:pPr>
                      <a:r>
                        <a:rPr lang="it-IT" sz="1400">
                          <a:latin typeface="Arial Narrow"/>
                          <a:ea typeface="Times New Roman"/>
                          <a:cs typeface="Arial"/>
                        </a:rPr>
                        <a:t>VA attivato dalla spesa media annua per investimenti</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1.774.625 </a:t>
                      </a:r>
                      <a:endParaRPr lang="it-IT" sz="14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113.087.19 </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2 </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8%</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8%</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0,00%</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388">
                <a:tc>
                  <a:txBody>
                    <a:bodyPr/>
                    <a:lstStyle/>
                    <a:p>
                      <a:pPr>
                        <a:lnSpc>
                          <a:spcPct val="115000"/>
                        </a:lnSpc>
                        <a:spcAft>
                          <a:spcPts val="0"/>
                        </a:spcAft>
                      </a:pPr>
                      <a:r>
                        <a:rPr lang="it-IT" sz="1400">
                          <a:latin typeface="Arial Narrow"/>
                          <a:ea typeface="Times New Roman"/>
                          <a:cs typeface="Arial"/>
                        </a:rPr>
                        <a:t>Totale Valore aggiunto attivato per settore</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25.672.221 </a:t>
                      </a:r>
                      <a:endParaRPr lang="it-IT" sz="1400">
                        <a:latin typeface="Calibri"/>
                        <a:ea typeface="Times New Roman"/>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 </a:t>
                      </a:r>
                      <a:r>
                        <a:rPr lang="it-IT" sz="1400" b="1">
                          <a:latin typeface="Arial Narrow"/>
                          <a:ea typeface="Times New Roman"/>
                          <a:cs typeface="Arial"/>
                        </a:rPr>
                        <a:t>8.814.581.79</a:t>
                      </a:r>
                      <a:r>
                        <a:rPr lang="it-IT" sz="1400">
                          <a:latin typeface="Arial Narrow"/>
                          <a:ea typeface="Times New Roman"/>
                          <a:cs typeface="Arial"/>
                        </a:rPr>
                        <a:t> </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b="1">
                          <a:latin typeface="Arial Narrow"/>
                          <a:ea typeface="Times New Roman"/>
                          <a:cs typeface="Arial"/>
                        </a:rPr>
                        <a:t> 142 </a:t>
                      </a:r>
                      <a:endParaRPr lang="it-IT" sz="1400" b="1">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33%</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30%</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400">
                          <a:latin typeface="Arial Narrow"/>
                          <a:ea typeface="Times New Roman"/>
                          <a:cs typeface="Arial"/>
                        </a:rPr>
                        <a:t>0,11%</a:t>
                      </a:r>
                      <a:endParaRPr lang="it-IT" sz="14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461665"/>
          </a:xfrm>
          <a:prstGeom prst="rect">
            <a:avLst/>
          </a:prstGeom>
          <a:noFill/>
        </p:spPr>
        <p:txBody>
          <a:bodyPr wrap="square" rtlCol="0">
            <a:spAutoFit/>
          </a:bodyPr>
          <a:lstStyle/>
          <a:p>
            <a:pPr algn="ctr"/>
            <a:r>
              <a:rPr lang="it-IT" sz="2400" b="1" smtClean="0"/>
              <a:t>Conclusioni</a:t>
            </a:r>
            <a:endParaRPr lang="it-IT"/>
          </a:p>
        </p:txBody>
      </p:sp>
      <p:sp>
        <p:nvSpPr>
          <p:cNvPr id="30" name="CasellaDiTesto 29"/>
          <p:cNvSpPr txBox="1"/>
          <p:nvPr/>
        </p:nvSpPr>
        <p:spPr>
          <a:xfrm>
            <a:off x="7020272" y="494116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grpSp>
        <p:nvGrpSpPr>
          <p:cNvPr id="2" name="Gruppo 8"/>
          <p:cNvGrpSpPr/>
          <p:nvPr/>
        </p:nvGrpSpPr>
        <p:grpSpPr>
          <a:xfrm>
            <a:off x="7491814" y="0"/>
            <a:ext cx="1652186" cy="540000"/>
            <a:chOff x="-9144" y="6053328"/>
            <a:chExt cx="1652186" cy="540000"/>
          </a:xfrm>
        </p:grpSpPr>
        <p:sp>
          <p:nvSpPr>
            <p:cNvPr id="16" name="Rettangolo 15"/>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8" name="Immagine 17"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19" name="CasellaDiTesto 18"/>
          <p:cNvSpPr txBox="1"/>
          <p:nvPr/>
        </p:nvSpPr>
        <p:spPr>
          <a:xfrm>
            <a:off x="395536" y="1052736"/>
            <a:ext cx="8424936" cy="5509200"/>
          </a:xfrm>
          <a:prstGeom prst="rect">
            <a:avLst/>
          </a:prstGeom>
          <a:noFill/>
        </p:spPr>
        <p:txBody>
          <a:bodyPr wrap="square" rtlCol="0">
            <a:spAutoFit/>
          </a:bodyPr>
          <a:lstStyle/>
          <a:p>
            <a:pPr marL="182563" indent="-182563" algn="just">
              <a:buFont typeface="Arial" pitchFamily="34" charset="0"/>
              <a:buChar char="•"/>
            </a:pPr>
            <a:r>
              <a:rPr lang="it-IT" sz="1600" smtClean="0"/>
              <a:t>La ricerca ha messo in evidenza l’importanza attuale e potenziale rappresentata dal fenomeno del crocierismo per la crescita economica e occupazionale del territorio livornese e per la Toscana. Si tratta di un fenomeno in espansione oggi e nei prossimi anni ma anche caratterizzato dall’inasprimento della competizione per il dominio del mercato.</a:t>
            </a:r>
          </a:p>
          <a:p>
            <a:pPr algn="just">
              <a:buFont typeface="Arial" pitchFamily="34" charset="0"/>
              <a:buChar char="•"/>
            </a:pPr>
            <a:endParaRPr lang="it-IT" sz="1600" b="1" smtClean="0"/>
          </a:p>
          <a:p>
            <a:pPr marL="182563" indent="-182563" algn="just">
              <a:buFont typeface="Arial" pitchFamily="34" charset="0"/>
              <a:buChar char="•"/>
            </a:pPr>
            <a:r>
              <a:rPr lang="it-IT" sz="1600" smtClean="0"/>
              <a:t>Gli investimenti infrastrutturali fatti  hanno dotato il porto di Livorno di un potenziale di accoglienza delle crociere di tutto rilievo i cui limiti, emersi nel recente passato, sono in parte già superati dagli investimenti fatti  e in parte superabili con gli investuimenti previsti nei prossimi anni.</a:t>
            </a:r>
          </a:p>
          <a:p>
            <a:pPr algn="just">
              <a:buFont typeface="Arial" pitchFamily="34" charset="0"/>
              <a:buChar char="•"/>
            </a:pPr>
            <a:endParaRPr lang="it-IT" sz="1600" b="1" smtClean="0"/>
          </a:p>
          <a:p>
            <a:pPr marL="182563" indent="-182563" algn="just">
              <a:buFont typeface="Arial" pitchFamily="34" charset="0"/>
              <a:buChar char="•"/>
            </a:pPr>
            <a:r>
              <a:rPr lang="it-IT" sz="1600" smtClean="0"/>
              <a:t>Sia nel segmento delle crociere low cost sia nel segmento del lusso emerge una domanda potenziale ancora non pienamente sfruttata e soddisfatta a causa della carenza dell’offerta di destinazione, a Livorno e nel suo territorio.</a:t>
            </a:r>
          </a:p>
          <a:p>
            <a:pPr algn="just">
              <a:buFont typeface="Arial" pitchFamily="34" charset="0"/>
              <a:buChar char="•"/>
            </a:pPr>
            <a:endParaRPr lang="it-IT" sz="1600" b="1" smtClean="0"/>
          </a:p>
          <a:p>
            <a:pPr marL="182563" indent="-182563" algn="just">
              <a:buFont typeface="Arial" pitchFamily="34" charset="0"/>
              <a:buChar char="•"/>
            </a:pPr>
            <a:r>
              <a:rPr lang="it-IT" sz="1600" smtClean="0"/>
              <a:t>Il miglioramento della quantità e qualità dei servizi del Porto-città e la loro maggior integrazione con una rinnovata e coerente offerta turistica di territorio appaiono gli elementi capaci di aumentare gli impatti positivi del crocierismo sul sistema economico della  destinazione. </a:t>
            </a:r>
          </a:p>
          <a:p>
            <a:pPr algn="just">
              <a:buFont typeface="Arial" pitchFamily="34" charset="0"/>
              <a:buChar char="•"/>
            </a:pPr>
            <a:endParaRPr lang="it-IT" sz="1600" smtClean="0"/>
          </a:p>
          <a:p>
            <a:pPr marL="182563" indent="-182563" algn="just">
              <a:buFont typeface="Arial" pitchFamily="34" charset="0"/>
              <a:buChar char="•"/>
            </a:pPr>
            <a:r>
              <a:rPr lang="it-IT" sz="1600" smtClean="0"/>
              <a:t>È una sfida difficile a affascinante che può essere vinta solo se il capoluogo labronico riuscirà a produrre quelle risorse intangibili ma cruciali (Trigilia, 2004)  rappresentate dalla fiducia tra gli attori istituzionali e da un insieme di strategie coordinate e di ampio respiro, che costituiscono i prerequisiti essenziali dello sviluppo locale. </a:t>
            </a:r>
            <a:endParaRPr lang="it-IT" sz="1600" b="1"/>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3866"/>
          <p:cNvSpPr txBox="1">
            <a:spLocks noChangeArrowheads="1"/>
          </p:cNvSpPr>
          <p:nvPr/>
        </p:nvSpPr>
        <p:spPr bwMode="auto">
          <a:xfrm>
            <a:off x="1219200" y="2877740"/>
            <a:ext cx="6629400" cy="441325"/>
          </a:xfrm>
          <a:prstGeom prst="rect">
            <a:avLst/>
          </a:prstGeom>
          <a:noFill/>
          <a:ln w="9525">
            <a:noFill/>
            <a:miter lim="800000"/>
            <a:headEnd/>
            <a:tailEnd/>
          </a:ln>
        </p:spPr>
        <p:txBody>
          <a:bodyPr lIns="87279" tIns="43639" rIns="87279" bIns="43639">
            <a:spAutoFit/>
          </a:bodyPr>
          <a:lstStyle/>
          <a:p>
            <a:pPr eaLnBrk="1" hangingPunct="1"/>
            <a:endParaRPr lang="en-GB">
              <a:latin typeface="Times New Roman" pitchFamily="18" charset="0"/>
            </a:endParaRPr>
          </a:p>
        </p:txBody>
      </p:sp>
      <p:sp>
        <p:nvSpPr>
          <p:cNvPr id="5917" name="Text Box 3869"/>
          <p:cNvSpPr txBox="1">
            <a:spLocks noChangeArrowheads="1"/>
          </p:cNvSpPr>
          <p:nvPr/>
        </p:nvSpPr>
        <p:spPr bwMode="auto">
          <a:xfrm>
            <a:off x="1" y="2204864"/>
            <a:ext cx="9144000" cy="1196126"/>
          </a:xfrm>
          <a:prstGeom prst="rect">
            <a:avLst/>
          </a:prstGeom>
          <a:noFill/>
          <a:ln w="9525">
            <a:noFill/>
            <a:miter lim="800000"/>
            <a:headEnd/>
            <a:tailEnd/>
          </a:ln>
          <a:effectLst/>
        </p:spPr>
        <p:txBody>
          <a:bodyPr wrap="square" lIns="0" tIns="43639" rIns="0" bIns="43639">
            <a:spAutoFit/>
          </a:bodyPr>
          <a:lstStyle/>
          <a:p>
            <a:pPr algn="ctr">
              <a:defRPr/>
            </a:pPr>
            <a:r>
              <a:rPr lang="it-IT" sz="3600" b="1" smtClean="0">
                <a:solidFill>
                  <a:srgbClr val="BD0D51"/>
                </a:solidFill>
                <a:effectLst>
                  <a:outerShdw blurRad="38100" dist="38100" dir="2700000" algn="tl">
                    <a:srgbClr val="C0C0C0"/>
                  </a:outerShdw>
                </a:effectLst>
                <a:latin typeface="+mj-lt"/>
                <a:cs typeface="Times New Roman" pitchFamily="18" charset="0"/>
              </a:rPr>
              <a:t>Il crocierismo a Livorno </a:t>
            </a:r>
          </a:p>
          <a:p>
            <a:pPr algn="ctr">
              <a:defRPr/>
            </a:pPr>
            <a:r>
              <a:rPr lang="it-IT" sz="3600" b="1" smtClean="0">
                <a:solidFill>
                  <a:srgbClr val="BD0D51"/>
                </a:solidFill>
                <a:effectLst>
                  <a:outerShdw blurRad="38100" dist="38100" dir="2700000" algn="tl">
                    <a:srgbClr val="C0C0C0"/>
                  </a:outerShdw>
                </a:effectLst>
                <a:latin typeface="+mj-lt"/>
                <a:cs typeface="Times New Roman" pitchFamily="18" charset="0"/>
              </a:rPr>
              <a:t>e il suo impatto economico sulla Toscana</a:t>
            </a:r>
          </a:p>
        </p:txBody>
      </p:sp>
      <p:sp>
        <p:nvSpPr>
          <p:cNvPr id="5918" name="Text Box 3870"/>
          <p:cNvSpPr txBox="1">
            <a:spLocks noChangeArrowheads="1"/>
          </p:cNvSpPr>
          <p:nvPr/>
        </p:nvSpPr>
        <p:spPr bwMode="auto">
          <a:xfrm>
            <a:off x="0" y="5013176"/>
            <a:ext cx="9143999" cy="549795"/>
          </a:xfrm>
          <a:prstGeom prst="rect">
            <a:avLst/>
          </a:prstGeom>
          <a:noFill/>
          <a:ln w="9525">
            <a:noFill/>
            <a:miter lim="800000"/>
            <a:headEnd/>
            <a:tailEnd/>
          </a:ln>
          <a:effectLst/>
        </p:spPr>
        <p:txBody>
          <a:bodyPr wrap="square" lIns="0" tIns="43639" rIns="0" bIns="43639">
            <a:spAutoFit/>
          </a:bodyPr>
          <a:lstStyle/>
          <a:p>
            <a:pPr algn="ctr" eaLnBrk="1" hangingPunct="1">
              <a:spcBef>
                <a:spcPct val="50000"/>
              </a:spcBef>
              <a:defRPr/>
            </a:pPr>
            <a:r>
              <a:rPr lang="it-IT" sz="3000" b="1" smtClean="0">
                <a:solidFill>
                  <a:srgbClr val="452747"/>
                </a:solidFill>
                <a:effectLst>
                  <a:outerShdw blurRad="38100" dist="38100" dir="2700000" algn="tl">
                    <a:srgbClr val="C0C0C0"/>
                  </a:outerShdw>
                </a:effectLst>
                <a:latin typeface="+mj-lt"/>
                <a:cs typeface="Times New Roman" pitchFamily="18" charset="0"/>
              </a:rPr>
              <a:t>Livorno, 19 luglio 2018</a:t>
            </a:r>
            <a:endParaRPr lang="it-IT" sz="3000">
              <a:solidFill>
                <a:schemeClr val="tx2"/>
              </a:solidFill>
              <a:effectLst>
                <a:outerShdw blurRad="38100" dist="38100" dir="2700000" algn="tl">
                  <a:srgbClr val="C0C0C0"/>
                </a:outerShdw>
              </a:effectLst>
              <a:latin typeface="+mj-lt"/>
            </a:endParaRPr>
          </a:p>
        </p:txBody>
      </p:sp>
      <p:sp>
        <p:nvSpPr>
          <p:cNvPr id="5919" name="Text Box 3871"/>
          <p:cNvSpPr txBox="1">
            <a:spLocks noChangeArrowheads="1"/>
          </p:cNvSpPr>
          <p:nvPr/>
        </p:nvSpPr>
        <p:spPr bwMode="auto">
          <a:xfrm>
            <a:off x="0" y="4149080"/>
            <a:ext cx="9144000" cy="580573"/>
          </a:xfrm>
          <a:prstGeom prst="rect">
            <a:avLst/>
          </a:prstGeom>
          <a:noFill/>
          <a:ln w="9525">
            <a:noFill/>
            <a:miter lim="800000"/>
            <a:headEnd/>
            <a:tailEnd/>
          </a:ln>
          <a:effectLst/>
        </p:spPr>
        <p:txBody>
          <a:bodyPr wrap="square" lIns="0" tIns="43639" rIns="0" bIns="43639">
            <a:spAutoFit/>
          </a:bodyPr>
          <a:lstStyle/>
          <a:p>
            <a:pPr algn="ctr" eaLnBrk="1" hangingPunct="1">
              <a:spcBef>
                <a:spcPct val="50000"/>
              </a:spcBef>
              <a:defRPr/>
            </a:pPr>
            <a:r>
              <a:rPr lang="it-IT" sz="3200" b="1" smtClean="0">
                <a:solidFill>
                  <a:srgbClr val="452747"/>
                </a:solidFill>
                <a:effectLst>
                  <a:outerShdw blurRad="38100" dist="38100" dir="2700000" algn="tl">
                    <a:srgbClr val="C0C0C0"/>
                  </a:outerShdw>
                </a:effectLst>
                <a:latin typeface="+mj-lt"/>
                <a:cs typeface="Times New Roman" pitchFamily="18" charset="0"/>
              </a:rPr>
              <a:t>Enrico  Conti</a:t>
            </a:r>
            <a:endParaRPr lang="it-IT" sz="3200">
              <a:effectLst>
                <a:outerShdw blurRad="38100" dist="38100" dir="2700000" algn="tl">
                  <a:srgbClr val="C0C0C0"/>
                </a:outerShdw>
              </a:effectLst>
              <a:latin typeface="+mj-lt"/>
            </a:endParaRPr>
          </a:p>
        </p:txBody>
      </p:sp>
      <p:pic>
        <p:nvPicPr>
          <p:cNvPr id="7" name="Immagine 6" descr="Logo Qadro.jpg"/>
          <p:cNvPicPr>
            <a:picLocks noChangeAspect="1"/>
          </p:cNvPicPr>
          <p:nvPr/>
        </p:nvPicPr>
        <p:blipFill>
          <a:blip r:embed="rId3" cstate="print"/>
          <a:stretch>
            <a:fillRect/>
          </a:stretch>
        </p:blipFill>
        <p:spPr>
          <a:xfrm>
            <a:off x="323528" y="5517232"/>
            <a:ext cx="980728" cy="980728"/>
          </a:xfrm>
          <a:prstGeom prst="rect">
            <a:avLst/>
          </a:prstGeom>
        </p:spPr>
      </p:pic>
      <p:pic>
        <p:nvPicPr>
          <p:cNvPr id="10" name="Immagine 9" descr="logo-regione-toscana.jpg"/>
          <p:cNvPicPr>
            <a:picLocks noChangeAspect="1"/>
          </p:cNvPicPr>
          <p:nvPr/>
        </p:nvPicPr>
        <p:blipFill>
          <a:blip r:embed="rId4" cstate="print"/>
          <a:stretch>
            <a:fillRect/>
          </a:stretch>
        </p:blipFill>
        <p:spPr>
          <a:xfrm>
            <a:off x="288032" y="476672"/>
            <a:ext cx="971600" cy="1607809"/>
          </a:xfrm>
          <a:prstGeom prst="rect">
            <a:avLst/>
          </a:prstGeom>
        </p:spPr>
      </p:pic>
      <p:pic>
        <p:nvPicPr>
          <p:cNvPr id="11" name="Immagine 10" descr="TPTindex.png"/>
          <p:cNvPicPr>
            <a:picLocks noChangeAspect="1"/>
          </p:cNvPicPr>
          <p:nvPr/>
        </p:nvPicPr>
        <p:blipFill>
          <a:blip r:embed="rId5" cstate="print"/>
          <a:stretch>
            <a:fillRect/>
          </a:stretch>
        </p:blipFill>
        <p:spPr>
          <a:xfrm>
            <a:off x="2483768" y="476672"/>
            <a:ext cx="1979712" cy="574449"/>
          </a:xfrm>
          <a:prstGeom prst="rect">
            <a:avLst/>
          </a:prstGeom>
        </p:spPr>
      </p:pic>
      <p:pic>
        <p:nvPicPr>
          <p:cNvPr id="13" name="Immagine 12" descr="Porto-di-Livorno-2000.png"/>
          <p:cNvPicPr>
            <a:picLocks noChangeAspect="1"/>
          </p:cNvPicPr>
          <p:nvPr/>
        </p:nvPicPr>
        <p:blipFill>
          <a:blip r:embed="rId6" cstate="print"/>
          <a:stretch>
            <a:fillRect/>
          </a:stretch>
        </p:blipFill>
        <p:spPr>
          <a:xfrm>
            <a:off x="7308304" y="5616624"/>
            <a:ext cx="1336570" cy="76470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t>I mercati principali e il loro andamento</a:t>
            </a:r>
            <a:endParaRPr lang="it-IT" sz="2400" b="1" smtClean="0">
              <a:latin typeface="+mj-lt"/>
            </a:endParaRPr>
          </a:p>
          <a:p>
            <a:endParaRPr lang="it-IT"/>
          </a:p>
        </p:txBody>
      </p:sp>
      <p:grpSp>
        <p:nvGrpSpPr>
          <p:cNvPr id="2" name="Gruppo 8"/>
          <p:cNvGrpSpPr/>
          <p:nvPr/>
        </p:nvGrpSpPr>
        <p:grpSpPr>
          <a:xfrm>
            <a:off x="7491814" y="6318000"/>
            <a:ext cx="1652186" cy="54000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395536" y="908720"/>
            <a:ext cx="7056784" cy="369332"/>
          </a:xfrm>
          <a:prstGeom prst="rect">
            <a:avLst/>
          </a:prstGeom>
          <a:noFill/>
        </p:spPr>
        <p:txBody>
          <a:bodyPr wrap="square" rtlCol="0">
            <a:spAutoFit/>
          </a:bodyPr>
          <a:lstStyle/>
          <a:p>
            <a:r>
              <a:rPr lang="it-IT" smtClean="0"/>
              <a:t>Variazioni % delle presenze per provenienza : 2000-2015</a:t>
            </a:r>
          </a:p>
        </p:txBody>
      </p:sp>
      <p:sp>
        <p:nvSpPr>
          <p:cNvPr id="21" name="CasellaDiTesto 20"/>
          <p:cNvSpPr txBox="1"/>
          <p:nvPr/>
        </p:nvSpPr>
        <p:spPr>
          <a:xfrm>
            <a:off x="323528" y="3717032"/>
            <a:ext cx="7056784" cy="369332"/>
          </a:xfrm>
          <a:prstGeom prst="rect">
            <a:avLst/>
          </a:prstGeom>
          <a:noFill/>
        </p:spPr>
        <p:txBody>
          <a:bodyPr wrap="square" rtlCol="0">
            <a:spAutoFit/>
          </a:bodyPr>
          <a:lstStyle/>
          <a:p>
            <a:r>
              <a:rPr lang="it-IT" smtClean="0"/>
              <a:t>Distribuzione % delle presenze turistiche per provenienza: 2015</a:t>
            </a:r>
            <a:endParaRPr lang="it-IT"/>
          </a:p>
        </p:txBody>
      </p:sp>
      <p:graphicFrame>
        <p:nvGraphicFramePr>
          <p:cNvPr id="11" name="Tabella 10"/>
          <p:cNvGraphicFramePr>
            <a:graphicFrameLocks noGrp="1"/>
          </p:cNvGraphicFramePr>
          <p:nvPr/>
        </p:nvGraphicFramePr>
        <p:xfrm>
          <a:off x="395536" y="1268760"/>
          <a:ext cx="7992889" cy="2453640"/>
        </p:xfrm>
        <a:graphic>
          <a:graphicData uri="http://schemas.openxmlformats.org/drawingml/2006/table">
            <a:tbl>
              <a:tblPr/>
              <a:tblGrid>
                <a:gridCol w="1243693"/>
                <a:gridCol w="612256"/>
                <a:gridCol w="580284"/>
                <a:gridCol w="446003"/>
                <a:gridCol w="610656"/>
                <a:gridCol w="613854"/>
                <a:gridCol w="613854"/>
                <a:gridCol w="620248"/>
                <a:gridCol w="609058"/>
                <a:gridCol w="754528"/>
                <a:gridCol w="676199"/>
                <a:gridCol w="612256"/>
              </a:tblGrid>
              <a:tr h="318893">
                <a:tc>
                  <a:txBody>
                    <a:bodyPr/>
                    <a:lstStyle/>
                    <a:p>
                      <a:pPr>
                        <a:lnSpc>
                          <a:spcPct val="115000"/>
                        </a:lnSpc>
                        <a:spcAft>
                          <a:spcPts val="0"/>
                        </a:spcAft>
                      </a:pPr>
                      <a:r>
                        <a:rPr lang="it-IT" sz="1000">
                          <a:solidFill>
                            <a:srgbClr val="000000"/>
                          </a:solidFill>
                          <a:latin typeface="Arial Narrow"/>
                          <a:ea typeface="Times New Roman"/>
                          <a:cs typeface="Times New Roman"/>
                        </a:rPr>
                        <a:t> </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Livorno</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Toscana</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Mare</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Città d'arte</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Città termali</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Firenze</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Balneare maturo</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Costa Sud</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Colline_Sud Siena</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Montagna</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Collina</a:t>
                      </a:r>
                      <a:endParaRPr lang="it-IT" sz="1000">
                        <a:latin typeface="Calibri"/>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46">
                <a:tc>
                  <a:txBody>
                    <a:bodyPr/>
                    <a:lstStyle/>
                    <a:p>
                      <a:pPr>
                        <a:lnSpc>
                          <a:spcPct val="115000"/>
                        </a:lnSpc>
                        <a:spcAft>
                          <a:spcPts val="0"/>
                        </a:spcAft>
                      </a:pPr>
                      <a:r>
                        <a:rPr lang="it-IT" sz="1000">
                          <a:solidFill>
                            <a:srgbClr val="000000"/>
                          </a:solidFill>
                          <a:latin typeface="Arial Narrow"/>
                          <a:ea typeface="Times New Roman"/>
                          <a:cs typeface="Times New Roman"/>
                        </a:rPr>
                        <a:t>Nord Ovest</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9%</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E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14%</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8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16%</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27%</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E3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47C"/>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DC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81%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175"/>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DE82"/>
                    </a:solidFill>
                  </a:tcPr>
                </a:tc>
              </a:tr>
              <a:tr h="159446">
                <a:tc>
                  <a:txBody>
                    <a:bodyPr/>
                    <a:lstStyle/>
                    <a:p>
                      <a:pPr>
                        <a:lnSpc>
                          <a:spcPct val="115000"/>
                        </a:lnSpc>
                        <a:spcAft>
                          <a:spcPts val="0"/>
                        </a:spcAft>
                      </a:pPr>
                      <a:r>
                        <a:rPr lang="it-IT" sz="1000">
                          <a:solidFill>
                            <a:srgbClr val="000000"/>
                          </a:solidFill>
                          <a:latin typeface="Arial Narrow"/>
                          <a:ea typeface="Times New Roman"/>
                          <a:cs typeface="Times New Roman"/>
                        </a:rPr>
                        <a:t>Nord Est</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15%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DD82"/>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7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B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2D07F"/>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C7A"/>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29%</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D27F"/>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54%</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-14%</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37F"/>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27F"/>
                    </a:solidFill>
                  </a:tcPr>
                </a:tc>
              </a:tr>
              <a:tr h="159446">
                <a:tc>
                  <a:txBody>
                    <a:bodyPr/>
                    <a:lstStyle/>
                    <a:p>
                      <a:pPr>
                        <a:lnSpc>
                          <a:spcPct val="115000"/>
                        </a:lnSpc>
                        <a:spcAft>
                          <a:spcPts val="0"/>
                        </a:spcAft>
                      </a:pPr>
                      <a:r>
                        <a:rPr lang="it-IT" sz="1000">
                          <a:solidFill>
                            <a:srgbClr val="000000"/>
                          </a:solidFill>
                          <a:latin typeface="Arial Narrow"/>
                          <a:ea typeface="Times New Roman"/>
                          <a:cs typeface="Times New Roman"/>
                        </a:rPr>
                        <a:t>Centro</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F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17%</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6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57C"/>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A6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26%</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E7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26F"/>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7D780"/>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115%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A81"/>
                    </a:solidFill>
                  </a:tcPr>
                </a:tc>
              </a:tr>
              <a:tr h="159446">
                <a:tc>
                  <a:txBody>
                    <a:bodyPr/>
                    <a:lstStyle/>
                    <a:p>
                      <a:pPr>
                        <a:lnSpc>
                          <a:spcPct val="115000"/>
                        </a:lnSpc>
                        <a:spcAft>
                          <a:spcPts val="0"/>
                        </a:spcAft>
                      </a:pPr>
                      <a:r>
                        <a:rPr lang="it-IT" sz="1000">
                          <a:solidFill>
                            <a:srgbClr val="000000"/>
                          </a:solidFill>
                          <a:latin typeface="Arial Narrow"/>
                          <a:ea typeface="Times New Roman"/>
                          <a:cs typeface="Times New Roman"/>
                        </a:rPr>
                        <a:t>Toscana</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-28%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B7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9%</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7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D7E"/>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19%</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6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-36%</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66D"/>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40%</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B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92%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3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D981"/>
                    </a:solidFill>
                  </a:tcPr>
                </a:tc>
              </a:tr>
              <a:tr h="159446">
                <a:tc>
                  <a:txBody>
                    <a:bodyPr/>
                    <a:lstStyle/>
                    <a:p>
                      <a:pPr>
                        <a:lnSpc>
                          <a:spcPct val="115000"/>
                        </a:lnSpc>
                        <a:spcAft>
                          <a:spcPts val="0"/>
                        </a:spcAft>
                      </a:pPr>
                      <a:r>
                        <a:rPr lang="it-IT" sz="1000">
                          <a:solidFill>
                            <a:srgbClr val="000000"/>
                          </a:solidFill>
                          <a:latin typeface="Arial Narrow"/>
                          <a:ea typeface="Times New Roman"/>
                          <a:cs typeface="Times New Roman"/>
                        </a:rPr>
                        <a:t>Sud e isole</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-26%</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47C"/>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A80"/>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DDD82"/>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-60%</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DDD82"/>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-29%</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B7A"/>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C97E"/>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A7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383"/>
                    </a:solidFill>
                  </a:tcPr>
                </a:tc>
              </a:tr>
              <a:tr h="159446">
                <a:tc>
                  <a:txBody>
                    <a:bodyPr/>
                    <a:lstStyle/>
                    <a:p>
                      <a:pPr>
                        <a:lnSpc>
                          <a:spcPct val="115000"/>
                        </a:lnSpc>
                        <a:spcAft>
                          <a:spcPts val="0"/>
                        </a:spcAft>
                      </a:pPr>
                      <a:r>
                        <a:rPr lang="it-IT" sz="1000" b="1">
                          <a:solidFill>
                            <a:srgbClr val="000000"/>
                          </a:solidFill>
                          <a:latin typeface="Arial Narrow"/>
                          <a:ea typeface="Times New Roman"/>
                          <a:cs typeface="Times New Roman"/>
                        </a:rPr>
                        <a:t>TOTALE ITALIANI</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-11%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77D"/>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10%</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884"/>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B81"/>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-52%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18%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383"/>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-21%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178"/>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39%</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D580"/>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73%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-12%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37C"/>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31%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B81"/>
                    </a:solidFill>
                  </a:tcPr>
                </a:tc>
              </a:tr>
              <a:tr h="159446">
                <a:tc>
                  <a:txBody>
                    <a:bodyPr/>
                    <a:lstStyle/>
                    <a:p>
                      <a:pPr>
                        <a:lnSpc>
                          <a:spcPct val="115000"/>
                        </a:lnSpc>
                        <a:spcAft>
                          <a:spcPts val="0"/>
                        </a:spcAft>
                      </a:pPr>
                      <a:r>
                        <a:rPr lang="it-IT" sz="1000">
                          <a:solidFill>
                            <a:srgbClr val="000000"/>
                          </a:solidFill>
                          <a:latin typeface="Arial Narrow"/>
                          <a:ea typeface="Times New Roman"/>
                          <a:cs typeface="Times New Roman"/>
                        </a:rPr>
                        <a:t>Europa occidentale</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21%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19%</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6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7%</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17C"/>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DD480"/>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20%</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8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670"/>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EA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66%</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C27C"/>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D480"/>
                    </a:solidFill>
                  </a:tcPr>
                </a:tc>
              </a:tr>
              <a:tr h="159446">
                <a:tc>
                  <a:txBody>
                    <a:bodyPr/>
                    <a:lstStyle/>
                    <a:p>
                      <a:pPr>
                        <a:lnSpc>
                          <a:spcPct val="115000"/>
                        </a:lnSpc>
                        <a:spcAft>
                          <a:spcPts val="0"/>
                        </a:spcAft>
                      </a:pPr>
                      <a:r>
                        <a:rPr lang="it-IT" sz="1000">
                          <a:solidFill>
                            <a:srgbClr val="000000"/>
                          </a:solidFill>
                          <a:latin typeface="Arial Narrow"/>
                          <a:ea typeface="Times New Roman"/>
                          <a:cs typeface="Times New Roman"/>
                        </a:rPr>
                        <a:t>Europa Est</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75%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189%</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9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208%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7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114%</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D75"/>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111%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87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172%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122%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877"/>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357%</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BD380"/>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515%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152%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07E"/>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387%</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CF7F"/>
                    </a:solidFill>
                  </a:tcPr>
                </a:tc>
              </a:tr>
              <a:tr h="159446">
                <a:tc>
                  <a:txBody>
                    <a:bodyPr/>
                    <a:lstStyle/>
                    <a:p>
                      <a:pPr>
                        <a:lnSpc>
                          <a:spcPct val="115000"/>
                        </a:lnSpc>
                        <a:spcAft>
                          <a:spcPts val="0"/>
                        </a:spcAft>
                      </a:pPr>
                      <a:r>
                        <a:rPr lang="it-IT" sz="1000">
                          <a:solidFill>
                            <a:srgbClr val="000000"/>
                          </a:solidFill>
                          <a:latin typeface="Arial Narrow"/>
                          <a:ea typeface="Times New Roman"/>
                          <a:cs typeface="Times New Roman"/>
                        </a:rPr>
                        <a:t>Altri Extra-europa</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227%</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5C87D"/>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96%</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382"/>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49%</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476"/>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106%</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A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87%</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880"/>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97%</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582"/>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101%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262%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137%</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2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103%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r>
              <a:tr h="159446">
                <a:tc>
                  <a:txBody>
                    <a:bodyPr/>
                    <a:lstStyle/>
                    <a:p>
                      <a:pPr>
                        <a:lnSpc>
                          <a:spcPct val="115000"/>
                        </a:lnSpc>
                        <a:spcAft>
                          <a:spcPts val="0"/>
                        </a:spcAft>
                      </a:pPr>
                      <a:r>
                        <a:rPr lang="it-IT" sz="1000">
                          <a:solidFill>
                            <a:srgbClr val="000000"/>
                          </a:solidFill>
                          <a:latin typeface="Arial Narrow"/>
                          <a:ea typeface="Times New Roman"/>
                          <a:cs typeface="Times New Roman"/>
                        </a:rPr>
                        <a:t>Nord America</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83%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D8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14%</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B7D"/>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B77"/>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-14%</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87D"/>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06F"/>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71%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DC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119%</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CC7E"/>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158%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80%</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D981"/>
                    </a:solidFill>
                  </a:tcPr>
                </a:tc>
              </a:tr>
              <a:tr h="159446">
                <a:tc>
                  <a:txBody>
                    <a:bodyPr/>
                    <a:lstStyle/>
                    <a:p>
                      <a:pPr>
                        <a:lnSpc>
                          <a:spcPct val="115000"/>
                        </a:lnSpc>
                        <a:spcAft>
                          <a:spcPts val="0"/>
                        </a:spcAft>
                      </a:pPr>
                      <a:r>
                        <a:rPr lang="it-IT" sz="1000" b="1">
                          <a:solidFill>
                            <a:srgbClr val="000000"/>
                          </a:solidFill>
                          <a:latin typeface="Arial Narrow"/>
                          <a:ea typeface="Times New Roman"/>
                          <a:cs typeface="Times New Roman"/>
                        </a:rPr>
                        <a:t>TOTALE STRANIERI</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51%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884"/>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38%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47F"/>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16%</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D75"/>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55%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483"/>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36D"/>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47%</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33%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77D"/>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98%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81%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E7F"/>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63%</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E82"/>
                    </a:solidFill>
                  </a:tcPr>
                </a:tc>
              </a:tr>
              <a:tr h="159446">
                <a:tc>
                  <a:txBody>
                    <a:bodyPr/>
                    <a:lstStyle/>
                    <a:p>
                      <a:pPr>
                        <a:lnSpc>
                          <a:spcPct val="115000"/>
                        </a:lnSpc>
                        <a:spcAft>
                          <a:spcPts val="0"/>
                        </a:spcAft>
                      </a:pPr>
                      <a:r>
                        <a:rPr lang="it-IT" sz="1000" b="1">
                          <a:solidFill>
                            <a:srgbClr val="000000"/>
                          </a:solidFill>
                          <a:latin typeface="Arial Narrow"/>
                          <a:ea typeface="Times New Roman"/>
                          <a:cs typeface="Times New Roman"/>
                        </a:rPr>
                        <a:t>TOTALE</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37C"/>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20%</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12%</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57F"/>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21%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B84"/>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-31%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38%</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082"/>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-15%</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072"/>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37%</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182"/>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89%</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8.9%</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E7E"/>
                    </a:solidFill>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51%</a:t>
                      </a:r>
                      <a:endParaRPr lang="it-IT" sz="1000">
                        <a:latin typeface="Calibri"/>
                        <a:ea typeface="Times New Roman"/>
                        <a:cs typeface="Times New Roman"/>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D881"/>
                    </a:solidFill>
                  </a:tcPr>
                </a:tc>
              </a:tr>
            </a:tbl>
          </a:graphicData>
        </a:graphic>
      </p:graphicFrame>
      <p:graphicFrame>
        <p:nvGraphicFramePr>
          <p:cNvPr id="12" name="Tabella 11"/>
          <p:cNvGraphicFramePr>
            <a:graphicFrameLocks noGrp="1"/>
          </p:cNvGraphicFramePr>
          <p:nvPr/>
        </p:nvGraphicFramePr>
        <p:xfrm>
          <a:off x="395536" y="4149080"/>
          <a:ext cx="8208915" cy="2130549"/>
        </p:xfrm>
        <a:graphic>
          <a:graphicData uri="http://schemas.openxmlformats.org/drawingml/2006/table">
            <a:tbl>
              <a:tblPr/>
              <a:tblGrid>
                <a:gridCol w="1152128"/>
                <a:gridCol w="504056"/>
                <a:gridCol w="582611"/>
                <a:gridCol w="746265"/>
                <a:gridCol w="746265"/>
                <a:gridCol w="746265"/>
                <a:gridCol w="746265"/>
                <a:gridCol w="746265"/>
                <a:gridCol w="746265"/>
                <a:gridCol w="746265"/>
                <a:gridCol w="746265"/>
              </a:tblGrid>
              <a:tr h="216024">
                <a:tc>
                  <a:txBody>
                    <a:bodyPr/>
                    <a:lstStyle/>
                    <a:p>
                      <a:pPr>
                        <a:lnSpc>
                          <a:spcPct val="115000"/>
                        </a:lnSpc>
                        <a:spcAft>
                          <a:spcPts val="0"/>
                        </a:spcAft>
                      </a:pPr>
                      <a:r>
                        <a:rPr lang="it-IT" sz="1000">
                          <a:solidFill>
                            <a:srgbClr val="000000"/>
                          </a:solidFill>
                          <a:latin typeface="Arial Narrow"/>
                          <a:ea typeface="Times New Roman"/>
                          <a:cs typeface="Times New Roman"/>
                        </a:rPr>
                        <a:t> </a:t>
                      </a:r>
                      <a:endParaRPr lang="it-IT" sz="1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Livorno</a:t>
                      </a:r>
                      <a:endParaRPr lang="it-IT" sz="1000">
                        <a:latin typeface="Calibri"/>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smtClean="0">
                          <a:solidFill>
                            <a:srgbClr val="000000"/>
                          </a:solidFill>
                          <a:latin typeface="Arial Narrow"/>
                          <a:ea typeface="Times New Roman"/>
                          <a:cs typeface="Times New Roman"/>
                        </a:rPr>
                        <a:t>Toscana</a:t>
                      </a:r>
                      <a:endParaRPr lang="it-IT" sz="1000">
                        <a:latin typeface="Calibri"/>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Montagna</a:t>
                      </a:r>
                      <a:endParaRPr lang="it-IT" sz="1000">
                        <a:latin typeface="Calibri"/>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Mare</a:t>
                      </a:r>
                      <a:endParaRPr lang="it-IT" sz="1000">
                        <a:latin typeface="Calibri"/>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Collina</a:t>
                      </a:r>
                      <a:endParaRPr lang="it-IT" sz="1000">
                        <a:latin typeface="Calibri"/>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città d'arte</a:t>
                      </a:r>
                      <a:endParaRPr lang="it-IT" sz="1000">
                        <a:latin typeface="Calibri"/>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Città termali</a:t>
                      </a:r>
                      <a:endParaRPr lang="it-IT" sz="1000">
                        <a:latin typeface="Calibri"/>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Firenze</a:t>
                      </a:r>
                      <a:endParaRPr lang="it-IT" sz="1000">
                        <a:latin typeface="Calibri"/>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i="1">
                          <a:solidFill>
                            <a:srgbClr val="000000"/>
                          </a:solidFill>
                          <a:latin typeface="Arial Narrow"/>
                          <a:ea typeface="Times New Roman"/>
                          <a:cs typeface="Times New Roman"/>
                        </a:rPr>
                        <a:t>Francigena</a:t>
                      </a:r>
                      <a:endParaRPr lang="it-IT" sz="1000">
                        <a:latin typeface="Calibri"/>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i="1">
                          <a:solidFill>
                            <a:srgbClr val="000000"/>
                          </a:solidFill>
                          <a:latin typeface="Arial Narrow"/>
                          <a:ea typeface="Times New Roman"/>
                          <a:cs typeface="Times New Roman"/>
                        </a:rPr>
                        <a:t>Terme minori</a:t>
                      </a:r>
                      <a:endParaRPr lang="it-IT" sz="1000">
                        <a:latin typeface="Calibri"/>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3536">
                <a:tc>
                  <a:txBody>
                    <a:bodyPr/>
                    <a:lstStyle/>
                    <a:p>
                      <a:pPr algn="l">
                        <a:lnSpc>
                          <a:spcPct val="115000"/>
                        </a:lnSpc>
                        <a:spcAft>
                          <a:spcPts val="0"/>
                        </a:spcAft>
                      </a:pPr>
                      <a:r>
                        <a:rPr lang="it-IT" sz="1000" i="1" smtClean="0">
                          <a:solidFill>
                            <a:srgbClr val="000000"/>
                          </a:solidFill>
                          <a:latin typeface="Arial Narrow"/>
                          <a:ea typeface="Times New Roman"/>
                          <a:cs typeface="Times New Roman"/>
                        </a:rPr>
                        <a:t>Europa</a:t>
                      </a:r>
                      <a:r>
                        <a:rPr lang="it-IT" sz="1000" i="1" baseline="0" smtClean="0">
                          <a:solidFill>
                            <a:srgbClr val="000000"/>
                          </a:solidFill>
                          <a:latin typeface="Arial Narrow"/>
                          <a:ea typeface="Times New Roman"/>
                          <a:cs typeface="Times New Roman"/>
                        </a:rPr>
                        <a:t> </a:t>
                      </a:r>
                      <a:r>
                        <a:rPr lang="it-IT" sz="1000" i="1" smtClean="0">
                          <a:solidFill>
                            <a:srgbClr val="000000"/>
                          </a:solidFill>
                          <a:latin typeface="Arial Narrow"/>
                          <a:ea typeface="Times New Roman"/>
                          <a:cs typeface="Times New Roman"/>
                        </a:rPr>
                        <a:t>occidentale</a:t>
                      </a:r>
                      <a:endParaRPr lang="it-IT" sz="1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FF0000"/>
                          </a:solidFill>
                          <a:latin typeface="Arial Narrow"/>
                          <a:ea typeface="Times New Roman"/>
                          <a:cs typeface="Times New Roman"/>
                        </a:rPr>
                        <a:t>21%</a:t>
                      </a:r>
                      <a:endParaRPr lang="it-IT" sz="1000" b="1">
                        <a:solidFill>
                          <a:srgbClr val="FF0000"/>
                        </a:solidFill>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32%</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CF7F"/>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27%</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D580"/>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30%</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D17F"/>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47%</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27%</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D580"/>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CD7E"/>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D9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33%</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F7F"/>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30%</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D27F"/>
                    </a:solidFill>
                  </a:tcPr>
                </a:tc>
              </a:tr>
              <a:tr h="140208">
                <a:tc>
                  <a:txBody>
                    <a:bodyPr/>
                    <a:lstStyle/>
                    <a:p>
                      <a:pPr algn="l">
                        <a:lnSpc>
                          <a:spcPct val="115000"/>
                        </a:lnSpc>
                        <a:spcAft>
                          <a:spcPts val="0"/>
                        </a:spcAft>
                      </a:pPr>
                      <a:r>
                        <a:rPr lang="it-IT" sz="1000" i="1" smtClean="0">
                          <a:solidFill>
                            <a:srgbClr val="000000"/>
                          </a:solidFill>
                          <a:latin typeface="Arial Narrow"/>
                          <a:ea typeface="Times New Roman"/>
                          <a:cs typeface="Times New Roman"/>
                        </a:rPr>
                        <a:t>Europa </a:t>
                      </a:r>
                      <a:r>
                        <a:rPr lang="it-IT" sz="1000" i="1">
                          <a:solidFill>
                            <a:srgbClr val="000000"/>
                          </a:solidFill>
                          <a:latin typeface="Arial Narrow"/>
                          <a:ea typeface="Times New Roman"/>
                          <a:cs typeface="Times New Roman"/>
                        </a:rPr>
                        <a:t>est</a:t>
                      </a:r>
                      <a:endParaRPr lang="it-IT" sz="1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D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576"/>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F75"/>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0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A7A"/>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13%</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6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17F"/>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D78"/>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178"/>
                    </a:solidFill>
                  </a:tcPr>
                </a:tc>
              </a:tr>
              <a:tr h="163056">
                <a:tc>
                  <a:txBody>
                    <a:bodyPr/>
                    <a:lstStyle/>
                    <a:p>
                      <a:pPr algn="l">
                        <a:lnSpc>
                          <a:spcPct val="115000"/>
                        </a:lnSpc>
                        <a:spcAft>
                          <a:spcPts val="0"/>
                        </a:spcAft>
                      </a:pPr>
                      <a:r>
                        <a:rPr lang="it-IT" sz="1000" i="1" err="1">
                          <a:solidFill>
                            <a:srgbClr val="000000"/>
                          </a:solidFill>
                          <a:latin typeface="Arial Narrow"/>
                          <a:ea typeface="Times New Roman"/>
                          <a:cs typeface="Times New Roman"/>
                        </a:rPr>
                        <a:t>Altri_EXTRAEUROPEI</a:t>
                      </a:r>
                      <a:endParaRPr lang="it-IT" sz="1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8%</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10%</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E9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072"/>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16C"/>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7%</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C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5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7%</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A80"/>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28%</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FD480"/>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10%</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9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77A"/>
                    </a:solidFill>
                  </a:tcPr>
                </a:tc>
              </a:tr>
              <a:tr h="144016">
                <a:tc>
                  <a:txBody>
                    <a:bodyPr/>
                    <a:lstStyle/>
                    <a:p>
                      <a:pPr algn="l">
                        <a:lnSpc>
                          <a:spcPct val="115000"/>
                        </a:lnSpc>
                        <a:spcAft>
                          <a:spcPts val="0"/>
                        </a:spcAft>
                      </a:pPr>
                      <a:r>
                        <a:rPr lang="it-IT" sz="1000" err="1" smtClean="0">
                          <a:latin typeface="Arial Narrow" pitchFamily="34" charset="0"/>
                          <a:ea typeface="Times New Roman"/>
                          <a:cs typeface="Times New Roman"/>
                        </a:rPr>
                        <a:t>Nord-America</a:t>
                      </a:r>
                      <a:endParaRPr lang="it-IT" sz="1000">
                        <a:latin typeface="Arial Narrow" pitchFamily="34"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2%</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37F"/>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376"/>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8%</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A7D"/>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17C"/>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3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9%</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EA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473"/>
                    </a:solidFill>
                  </a:tcPr>
                </a:tc>
              </a:tr>
              <a:tr h="140208">
                <a:tc>
                  <a:txBody>
                    <a:bodyPr/>
                    <a:lstStyle/>
                    <a:p>
                      <a:pPr>
                        <a:lnSpc>
                          <a:spcPct val="115000"/>
                        </a:lnSpc>
                        <a:spcAft>
                          <a:spcPts val="0"/>
                        </a:spcAft>
                      </a:pPr>
                      <a:r>
                        <a:rPr lang="it-IT" sz="1000" b="1">
                          <a:solidFill>
                            <a:srgbClr val="000000"/>
                          </a:solidFill>
                          <a:latin typeface="Arial Narrow"/>
                          <a:ea typeface="Times New Roman"/>
                          <a:cs typeface="Times New Roman"/>
                        </a:rPr>
                        <a:t>Stranieri</a:t>
                      </a:r>
                      <a:endParaRPr lang="it-IT" sz="1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36%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54%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38%</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86E"/>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67%</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CD7E"/>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52%</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E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59%</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082"/>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74%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6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42%</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774"/>
                    </a:solidFill>
                  </a:tcPr>
                </a:tc>
              </a:tr>
              <a:tr h="140208">
                <a:tc>
                  <a:txBody>
                    <a:bodyPr/>
                    <a:lstStyle/>
                    <a:p>
                      <a:pPr>
                        <a:lnSpc>
                          <a:spcPct val="115000"/>
                        </a:lnSpc>
                        <a:spcAft>
                          <a:spcPts val="0"/>
                        </a:spcAft>
                      </a:pPr>
                      <a:r>
                        <a:rPr lang="it-IT" sz="1000">
                          <a:solidFill>
                            <a:srgbClr val="000000"/>
                          </a:solidFill>
                          <a:latin typeface="Arial Narrow"/>
                          <a:ea typeface="Times New Roman"/>
                          <a:cs typeface="Times New Roman"/>
                        </a:rPr>
                        <a:t>Nord Ovest</a:t>
                      </a:r>
                      <a:endParaRPr lang="it-IT" sz="1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17%</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15%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E3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11%</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E8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8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9%</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A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11%</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E8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7%</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A80"/>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7%</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382"/>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11%</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E8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13%</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CE683"/>
                    </a:solidFill>
                  </a:tcPr>
                </a:tc>
              </a:tr>
              <a:tr h="140208">
                <a:tc>
                  <a:txBody>
                    <a:bodyPr/>
                    <a:lstStyle/>
                    <a:p>
                      <a:pPr>
                        <a:lnSpc>
                          <a:spcPct val="115000"/>
                        </a:lnSpc>
                        <a:spcAft>
                          <a:spcPts val="0"/>
                        </a:spcAft>
                      </a:pPr>
                      <a:r>
                        <a:rPr lang="it-IT" sz="1000">
                          <a:solidFill>
                            <a:srgbClr val="000000"/>
                          </a:solidFill>
                          <a:latin typeface="Arial Narrow"/>
                          <a:ea typeface="Times New Roman"/>
                          <a:cs typeface="Times New Roman"/>
                        </a:rPr>
                        <a:t>Nord Est</a:t>
                      </a:r>
                      <a:endParaRPr lang="it-IT" sz="1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10%</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7%</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C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10%</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E8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9%</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A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07E"/>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67D"/>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F7B"/>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D78"/>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8%</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A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9%</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A84"/>
                    </a:solidFill>
                  </a:tcPr>
                </a:tc>
              </a:tr>
              <a:tr h="140208">
                <a:tc>
                  <a:txBody>
                    <a:bodyPr/>
                    <a:lstStyle/>
                    <a:p>
                      <a:pPr>
                        <a:lnSpc>
                          <a:spcPct val="115000"/>
                        </a:lnSpc>
                        <a:spcAft>
                          <a:spcPts val="0"/>
                        </a:spcAft>
                      </a:pPr>
                      <a:r>
                        <a:rPr lang="it-IT" sz="1000">
                          <a:solidFill>
                            <a:srgbClr val="000000"/>
                          </a:solidFill>
                          <a:latin typeface="Arial Narrow"/>
                          <a:ea typeface="Times New Roman"/>
                          <a:cs typeface="Times New Roman"/>
                        </a:rPr>
                        <a:t>Centro</a:t>
                      </a:r>
                      <a:endParaRPr lang="it-IT" sz="1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9%</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07E"/>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9%</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EA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F7E"/>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7%</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C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7%</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780"/>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11%</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E7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D78"/>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9%</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A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483"/>
                    </a:solidFill>
                  </a:tcPr>
                </a:tc>
              </a:tr>
              <a:tr h="140208">
                <a:tc>
                  <a:txBody>
                    <a:bodyPr/>
                    <a:lstStyle/>
                    <a:p>
                      <a:pPr>
                        <a:lnSpc>
                          <a:spcPct val="115000"/>
                        </a:lnSpc>
                        <a:spcAft>
                          <a:spcPts val="0"/>
                        </a:spcAft>
                      </a:pPr>
                      <a:r>
                        <a:rPr lang="it-IT" sz="1000" smtClean="0">
                          <a:solidFill>
                            <a:srgbClr val="000000"/>
                          </a:solidFill>
                          <a:latin typeface="Arial Narrow"/>
                          <a:ea typeface="Times New Roman"/>
                          <a:cs typeface="Times New Roman"/>
                        </a:rPr>
                        <a:t>Toscana</a:t>
                      </a:r>
                      <a:endParaRPr lang="it-IT" sz="1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13%</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12%</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7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D8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21%</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ADC8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57C"/>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11%</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E8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4%</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977"/>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2%</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871"/>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27F"/>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11%</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E884"/>
                    </a:solidFill>
                  </a:tcPr>
                </a:tc>
              </a:tr>
              <a:tr h="140208">
                <a:tc>
                  <a:txBody>
                    <a:bodyPr/>
                    <a:lstStyle/>
                    <a:p>
                      <a:pPr>
                        <a:lnSpc>
                          <a:spcPct val="115000"/>
                        </a:lnSpc>
                        <a:spcAft>
                          <a:spcPts val="0"/>
                        </a:spcAft>
                      </a:pPr>
                      <a:r>
                        <a:rPr lang="it-IT" sz="1000">
                          <a:solidFill>
                            <a:srgbClr val="000000"/>
                          </a:solidFill>
                          <a:latin typeface="Arial Narrow"/>
                          <a:ea typeface="Times New Roman"/>
                          <a:cs typeface="Times New Roman"/>
                        </a:rPr>
                        <a:t>Sud e isole</a:t>
                      </a:r>
                      <a:endParaRPr lang="it-IT" sz="1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b="1">
                          <a:solidFill>
                            <a:srgbClr val="000000"/>
                          </a:solidFill>
                          <a:latin typeface="Arial Narrow"/>
                          <a:ea typeface="Times New Roman"/>
                          <a:cs typeface="Times New Roman"/>
                        </a:rPr>
                        <a:t>15%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1000">
                          <a:solidFill>
                            <a:srgbClr val="000000"/>
                          </a:solidFill>
                          <a:latin typeface="Arial Narrow"/>
                          <a:ea typeface="Times New Roman"/>
                          <a:cs typeface="Times New Roman"/>
                        </a:rPr>
                        <a:t>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D7E"/>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6%</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97D"/>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3%</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97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5%</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579"/>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13%</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5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13%</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583"/>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8%</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9%</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EA84"/>
                    </a:solidFill>
                  </a:tcPr>
                </a:tc>
                <a:tc>
                  <a:txBody>
                    <a:bodyPr/>
                    <a:lstStyle/>
                    <a:p>
                      <a:pPr algn="r">
                        <a:lnSpc>
                          <a:spcPct val="115000"/>
                        </a:lnSpc>
                        <a:spcAft>
                          <a:spcPts val="0"/>
                        </a:spcAft>
                      </a:pPr>
                      <a:r>
                        <a:rPr lang="it-IT" sz="1000">
                          <a:solidFill>
                            <a:srgbClr val="000000"/>
                          </a:solidFill>
                          <a:latin typeface="Arial Narrow"/>
                          <a:ea typeface="Times New Roman"/>
                          <a:cs typeface="Times New Roman"/>
                        </a:rPr>
                        <a:t>11%</a:t>
                      </a:r>
                      <a:endParaRPr lang="it-IT" sz="100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E884"/>
                    </a:solidFill>
                  </a:tcPr>
                </a:tc>
              </a:tr>
              <a:tr h="140208">
                <a:tc>
                  <a:txBody>
                    <a:bodyPr/>
                    <a:lstStyle/>
                    <a:p>
                      <a:pPr algn="l" rtl="0" fontAlgn="b"/>
                      <a:r>
                        <a:rPr lang="it-IT" sz="1000" b="1" i="0" u="none" strike="noStrike" smtClean="0">
                          <a:solidFill>
                            <a:srgbClr val="000000"/>
                          </a:solidFill>
                          <a:latin typeface="Arial Narrow"/>
                        </a:rPr>
                        <a:t>Italiani</a:t>
                      </a:r>
                      <a:r>
                        <a:rPr lang="it-IT" sz="1000" b="0" i="0" u="none" strike="noStrike" smtClean="0">
                          <a:solidFill>
                            <a:srgbClr val="000000"/>
                          </a:solidFill>
                          <a:latin typeface="Arial Narrow"/>
                        </a:rPr>
                        <a:t> </a:t>
                      </a:r>
                      <a:endParaRPr lang="it-IT" sz="1000" b="0" i="0" u="none" strike="noStrike">
                        <a:solidFill>
                          <a:srgbClr val="000000"/>
                        </a:solidFill>
                        <a:latin typeface="Arial Narrow"/>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it-IT" sz="1000" b="1" i="0" u="none" strike="noStrike">
                          <a:solidFill>
                            <a:srgbClr val="000000"/>
                          </a:solidFill>
                          <a:latin typeface="Arial Narrow"/>
                        </a:rPr>
                        <a:t>64%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it-IT" sz="1000" b="0" i="0" u="none" strike="noStrike">
                          <a:solidFill>
                            <a:srgbClr val="000000"/>
                          </a:solidFill>
                          <a:latin typeface="Arial Narrow"/>
                        </a:rPr>
                        <a:t>46%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D7E"/>
                    </a:solidFill>
                  </a:tcPr>
                </a:tc>
                <a:tc>
                  <a:txBody>
                    <a:bodyPr/>
                    <a:lstStyle/>
                    <a:p>
                      <a:pPr algn="r" rtl="0" fontAlgn="ctr"/>
                      <a:r>
                        <a:rPr lang="it-IT" sz="1000" b="0" i="0" u="none" strike="noStrike">
                          <a:solidFill>
                            <a:srgbClr val="000000"/>
                          </a:solidFill>
                          <a:latin typeface="Arial Narrow"/>
                        </a:rPr>
                        <a:t>61%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97D"/>
                    </a:solidFill>
                  </a:tcPr>
                </a:tc>
                <a:tc>
                  <a:txBody>
                    <a:bodyPr/>
                    <a:lstStyle/>
                    <a:p>
                      <a:pPr algn="r" rtl="0" fontAlgn="ctr"/>
                      <a:r>
                        <a:rPr lang="it-IT" sz="1000" b="0" i="0" u="none" strike="noStrike">
                          <a:solidFill>
                            <a:srgbClr val="000000"/>
                          </a:solidFill>
                          <a:latin typeface="Arial Narrow"/>
                        </a:rPr>
                        <a:t>63%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974"/>
                    </a:solidFill>
                  </a:tcPr>
                </a:tc>
                <a:tc>
                  <a:txBody>
                    <a:bodyPr/>
                    <a:lstStyle/>
                    <a:p>
                      <a:pPr algn="r" rtl="0" fontAlgn="ctr"/>
                      <a:r>
                        <a:rPr lang="it-IT" sz="1000" b="0" i="0" u="none" strike="noStrike">
                          <a:solidFill>
                            <a:srgbClr val="000000"/>
                          </a:solidFill>
                          <a:latin typeface="Arial Narrow"/>
                        </a:rPr>
                        <a:t>33%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579"/>
                    </a:solidFill>
                  </a:tcPr>
                </a:tc>
                <a:tc>
                  <a:txBody>
                    <a:bodyPr/>
                    <a:lstStyle/>
                    <a:p>
                      <a:pPr algn="r" rtl="0" fontAlgn="ctr"/>
                      <a:r>
                        <a:rPr lang="it-IT" sz="1000" b="0" i="0" u="none" strike="noStrike">
                          <a:solidFill>
                            <a:srgbClr val="000000"/>
                          </a:solidFill>
                          <a:latin typeface="Arial Narrow"/>
                        </a:rPr>
                        <a:t>48%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583"/>
                    </a:solidFill>
                  </a:tcPr>
                </a:tc>
                <a:tc>
                  <a:txBody>
                    <a:bodyPr/>
                    <a:lstStyle/>
                    <a:p>
                      <a:pPr algn="r" rtl="0" fontAlgn="ctr"/>
                      <a:r>
                        <a:rPr lang="it-IT" sz="1000" b="0" i="0" u="none" strike="noStrike">
                          <a:solidFill>
                            <a:srgbClr val="000000"/>
                          </a:solidFill>
                          <a:latin typeface="Arial Narrow"/>
                        </a:rPr>
                        <a:t>40%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583"/>
                    </a:solidFill>
                  </a:tcPr>
                </a:tc>
                <a:tc>
                  <a:txBody>
                    <a:bodyPr/>
                    <a:lstStyle/>
                    <a:p>
                      <a:pPr algn="r" rtl="0" fontAlgn="ctr"/>
                      <a:r>
                        <a:rPr lang="it-IT" sz="1000" b="0" i="0" u="none" strike="noStrike">
                          <a:solidFill>
                            <a:srgbClr val="000000"/>
                          </a:solidFill>
                          <a:latin typeface="Arial Narrow"/>
                        </a:rPr>
                        <a:t>25%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r" rtl="0" fontAlgn="ctr"/>
                      <a:r>
                        <a:rPr lang="it-IT" sz="1000" b="0" i="0" u="none" strike="noStrike">
                          <a:solidFill>
                            <a:srgbClr val="000000"/>
                          </a:solidFill>
                          <a:latin typeface="Arial Narrow"/>
                        </a:rPr>
                        <a:t>43%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EA84"/>
                    </a:solidFill>
                  </a:tcPr>
                </a:tc>
                <a:tc>
                  <a:txBody>
                    <a:bodyPr/>
                    <a:lstStyle/>
                    <a:p>
                      <a:pPr algn="r" rtl="0" fontAlgn="ctr"/>
                      <a:r>
                        <a:rPr lang="it-IT" sz="1000" b="0" i="0" u="none" strike="noStrike">
                          <a:solidFill>
                            <a:srgbClr val="000000"/>
                          </a:solidFill>
                          <a:latin typeface="Arial Narrow"/>
                        </a:rPr>
                        <a:t>58%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E884"/>
                    </a:solidFill>
                  </a:tcPr>
                </a:tc>
              </a:tr>
            </a:tbl>
          </a:graphicData>
        </a:graphic>
      </p:graphicFrame>
      <p:sp>
        <p:nvSpPr>
          <p:cNvPr id="15" name="CasellaDiTesto 14"/>
          <p:cNvSpPr txBox="1"/>
          <p:nvPr/>
        </p:nvSpPr>
        <p:spPr>
          <a:xfrm>
            <a:off x="323528" y="6505599"/>
            <a:ext cx="5760640" cy="307777"/>
          </a:xfrm>
          <a:prstGeom prst="rect">
            <a:avLst/>
          </a:prstGeom>
          <a:noFill/>
        </p:spPr>
        <p:txBody>
          <a:bodyPr wrap="square" rtlCol="0">
            <a:spAutoFit/>
          </a:bodyPr>
          <a:lstStyle/>
          <a:p>
            <a:r>
              <a:rPr lang="it-IT" sz="1400" i="1" smtClean="0"/>
              <a:t>Fonte: elaborazioni Irpet su dati Regione Toscana</a:t>
            </a:r>
            <a:endParaRPr lang="it-IT" sz="1400" i="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 y="0"/>
            <a:ext cx="9143999" cy="1107996"/>
          </a:xfrm>
          <a:prstGeom prst="rect">
            <a:avLst/>
          </a:prstGeom>
          <a:noFill/>
        </p:spPr>
        <p:txBody>
          <a:bodyPr wrap="square" rtlCol="0">
            <a:spAutoFit/>
          </a:bodyPr>
          <a:lstStyle/>
          <a:p>
            <a:pPr algn="ctr"/>
            <a:r>
              <a:rPr lang="it-IT" sz="2400" b="1" dirty="0" smtClean="0">
                <a:latin typeface="+mj-lt"/>
              </a:rPr>
              <a:t>Saldi delle posizioni di lavoro aperte e chiuse nel periodo 2009-2017 nei settori caratteristici del turismo e negli altri settori</a:t>
            </a:r>
          </a:p>
          <a:p>
            <a:endParaRPr lang="it-IT" dirty="0"/>
          </a:p>
        </p:txBody>
      </p:sp>
      <p:graphicFrame>
        <p:nvGraphicFramePr>
          <p:cNvPr id="3" name="Grafico 2"/>
          <p:cNvGraphicFramePr/>
          <p:nvPr/>
        </p:nvGraphicFramePr>
        <p:xfrm>
          <a:off x="467544" y="1700808"/>
          <a:ext cx="4124325" cy="504056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Grafico 3"/>
          <p:cNvGraphicFramePr/>
          <p:nvPr/>
        </p:nvGraphicFramePr>
        <p:xfrm>
          <a:off x="4860032" y="1556792"/>
          <a:ext cx="4019550" cy="5112568"/>
        </p:xfrm>
        <a:graphic>
          <a:graphicData uri="http://schemas.openxmlformats.org/drawingml/2006/chart">
            <c:chart xmlns:c="http://schemas.openxmlformats.org/drawingml/2006/chart" xmlns:r="http://schemas.openxmlformats.org/officeDocument/2006/relationships" r:id="rId4"/>
          </a:graphicData>
        </a:graphic>
      </p:graphicFrame>
      <p:sp>
        <p:nvSpPr>
          <p:cNvPr id="5" name="CasellaDiTesto 4"/>
          <p:cNvSpPr txBox="1"/>
          <p:nvPr/>
        </p:nvSpPr>
        <p:spPr>
          <a:xfrm>
            <a:off x="179512" y="1052736"/>
            <a:ext cx="4464496" cy="646331"/>
          </a:xfrm>
          <a:prstGeom prst="rect">
            <a:avLst/>
          </a:prstGeom>
          <a:noFill/>
        </p:spPr>
        <p:txBody>
          <a:bodyPr wrap="square" rtlCol="0">
            <a:spAutoFit/>
          </a:bodyPr>
          <a:lstStyle/>
          <a:p>
            <a:pPr algn="ctr"/>
            <a:r>
              <a:rPr lang="it-IT" dirty="0" smtClean="0">
                <a:latin typeface="Arial Narrow" pitchFamily="34" charset="0"/>
              </a:rPr>
              <a:t>Saldo delle posizioni di lavoro aperte e chiuse 2009-2017 (tutti i contratti)</a:t>
            </a:r>
            <a:endParaRPr lang="it-IT" dirty="0">
              <a:latin typeface="Arial Narrow" pitchFamily="34" charset="0"/>
            </a:endParaRPr>
          </a:p>
        </p:txBody>
      </p:sp>
      <p:sp>
        <p:nvSpPr>
          <p:cNvPr id="6" name="CasellaDiTesto 5"/>
          <p:cNvSpPr txBox="1"/>
          <p:nvPr/>
        </p:nvSpPr>
        <p:spPr>
          <a:xfrm>
            <a:off x="4679504" y="980728"/>
            <a:ext cx="4464496" cy="646331"/>
          </a:xfrm>
          <a:prstGeom prst="rect">
            <a:avLst/>
          </a:prstGeom>
          <a:noFill/>
        </p:spPr>
        <p:txBody>
          <a:bodyPr wrap="square" rtlCol="0">
            <a:spAutoFit/>
          </a:bodyPr>
          <a:lstStyle/>
          <a:p>
            <a:pPr algn="ctr"/>
            <a:r>
              <a:rPr lang="it-IT" dirty="0" smtClean="0">
                <a:latin typeface="Arial Narrow" pitchFamily="34" charset="0"/>
              </a:rPr>
              <a:t>Saldo delle posizioni di lavoro aperte e chiuse 2009-2017 (contratti standard)</a:t>
            </a:r>
            <a:endParaRPr lang="it-IT" dirty="0">
              <a:latin typeface="Arial Narrow" pitchFamily="34" charset="0"/>
            </a:endParaRPr>
          </a:p>
        </p:txBody>
      </p:sp>
      <p:sp>
        <p:nvSpPr>
          <p:cNvPr id="7" name="CasellaDiTesto 6"/>
          <p:cNvSpPr txBox="1"/>
          <p:nvPr/>
        </p:nvSpPr>
        <p:spPr>
          <a:xfrm>
            <a:off x="0" y="6488668"/>
            <a:ext cx="9144000" cy="276999"/>
          </a:xfrm>
          <a:prstGeom prst="rect">
            <a:avLst/>
          </a:prstGeom>
          <a:noFill/>
        </p:spPr>
        <p:txBody>
          <a:bodyPr wrap="square" rtlCol="0">
            <a:spAutoFit/>
          </a:bodyPr>
          <a:lstStyle/>
          <a:p>
            <a:pPr algn="ctr"/>
            <a:r>
              <a:rPr lang="it-IT" sz="1200" i="1" dirty="0" smtClean="0"/>
              <a:t>Fonte: Sistema Informativo lavoro</a:t>
            </a:r>
            <a:endParaRPr lang="it-IT" sz="1200"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t>Il trend del crocierismo nel mondo</a:t>
            </a:r>
            <a:endParaRPr lang="it-IT" sz="2400" b="1" smtClean="0">
              <a:latin typeface="+mj-lt"/>
            </a:endParaRPr>
          </a:p>
          <a:p>
            <a:endParaRPr lang="it-IT"/>
          </a:p>
        </p:txBody>
      </p:sp>
      <p:grpSp>
        <p:nvGrpSpPr>
          <p:cNvPr id="2" name="Gruppo 8"/>
          <p:cNvGrpSpPr/>
          <p:nvPr/>
        </p:nvGrpSpPr>
        <p:grpSpPr>
          <a:xfrm>
            <a:off x="7491814" y="6318000"/>
            <a:ext cx="1652186" cy="54000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395536" y="980728"/>
            <a:ext cx="7416824" cy="307777"/>
          </a:xfrm>
          <a:prstGeom prst="rect">
            <a:avLst/>
          </a:prstGeom>
          <a:noFill/>
        </p:spPr>
        <p:txBody>
          <a:bodyPr wrap="square" rtlCol="0">
            <a:spAutoFit/>
          </a:bodyPr>
          <a:lstStyle/>
          <a:p>
            <a:r>
              <a:rPr lang="it-IT" sz="1400" smtClean="0"/>
              <a:t>MILIONI  </a:t>
            </a:r>
            <a:r>
              <a:rPr lang="it-IT" sz="1400" err="1" smtClean="0"/>
              <a:t>DI</a:t>
            </a:r>
            <a:r>
              <a:rPr lang="it-IT" sz="1400" smtClean="0"/>
              <a:t> PASSEGGERI IMBARCATISI NEL MONDO SU NAVI DA CROCIERA. 1990-2016</a:t>
            </a:r>
            <a:endParaRPr lang="it-IT" sz="1400"/>
          </a:p>
        </p:txBody>
      </p:sp>
      <p:sp>
        <p:nvSpPr>
          <p:cNvPr id="21" name="CasellaDiTesto 20"/>
          <p:cNvSpPr txBox="1"/>
          <p:nvPr/>
        </p:nvSpPr>
        <p:spPr>
          <a:xfrm>
            <a:off x="395536" y="3861048"/>
            <a:ext cx="7056784" cy="523220"/>
          </a:xfrm>
          <a:prstGeom prst="rect">
            <a:avLst/>
          </a:prstGeom>
          <a:noFill/>
        </p:spPr>
        <p:txBody>
          <a:bodyPr wrap="square" rtlCol="0">
            <a:spAutoFit/>
          </a:bodyPr>
          <a:lstStyle/>
          <a:p>
            <a:r>
              <a:rPr lang="it-IT" sz="1400" smtClean="0"/>
              <a:t>MOVIMENTI </a:t>
            </a:r>
            <a:r>
              <a:rPr lang="it-IT" sz="1400" err="1" smtClean="0"/>
              <a:t>DI</a:t>
            </a:r>
            <a:r>
              <a:rPr lang="it-IT" sz="1400" smtClean="0"/>
              <a:t> CROCIERISTI NEI PORTI CROCIERISTICI DEL MEDITERRANEO. 2000-2016 (milioni)</a:t>
            </a:r>
            <a:endParaRPr lang="it-IT" sz="1400"/>
          </a:p>
        </p:txBody>
      </p:sp>
      <p:graphicFrame>
        <p:nvGraphicFramePr>
          <p:cNvPr id="10" name="Grafico 9"/>
          <p:cNvGraphicFramePr/>
          <p:nvPr/>
        </p:nvGraphicFramePr>
        <p:xfrm>
          <a:off x="323528" y="1268760"/>
          <a:ext cx="7488832" cy="2232248"/>
        </p:xfrm>
        <a:graphic>
          <a:graphicData uri="http://schemas.openxmlformats.org/drawingml/2006/chart">
            <c:chart xmlns:c="http://schemas.openxmlformats.org/drawingml/2006/chart" xmlns:r="http://schemas.openxmlformats.org/officeDocument/2006/relationships" r:id="rId4"/>
          </a:graphicData>
        </a:graphic>
      </p:graphicFrame>
      <p:sp>
        <p:nvSpPr>
          <p:cNvPr id="11" name="CasellaDiTesto 10"/>
          <p:cNvSpPr txBox="1"/>
          <p:nvPr/>
        </p:nvSpPr>
        <p:spPr>
          <a:xfrm>
            <a:off x="467544" y="3573016"/>
            <a:ext cx="3240360" cy="246221"/>
          </a:xfrm>
          <a:prstGeom prst="rect">
            <a:avLst/>
          </a:prstGeom>
          <a:noFill/>
        </p:spPr>
        <p:txBody>
          <a:bodyPr wrap="square" rtlCol="0">
            <a:spAutoFit/>
          </a:bodyPr>
          <a:lstStyle/>
          <a:p>
            <a:r>
              <a:rPr lang="fr-BE" sz="1000" i="1" smtClean="0"/>
              <a:t>Fonte: Cruise </a:t>
            </a:r>
            <a:r>
              <a:rPr lang="fr-BE" sz="1000" i="1" err="1" smtClean="0"/>
              <a:t>Lines</a:t>
            </a:r>
            <a:r>
              <a:rPr lang="fr-BE" sz="1000" i="1" smtClean="0"/>
              <a:t> International Association (CLIA)</a:t>
            </a:r>
            <a:endParaRPr lang="it-IT" i="1"/>
          </a:p>
        </p:txBody>
      </p:sp>
      <p:graphicFrame>
        <p:nvGraphicFramePr>
          <p:cNvPr id="12" name="Grafico 11"/>
          <p:cNvGraphicFramePr/>
          <p:nvPr/>
        </p:nvGraphicFramePr>
        <p:xfrm>
          <a:off x="395536" y="4149080"/>
          <a:ext cx="6192688" cy="2448272"/>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1477328"/>
          </a:xfrm>
          <a:prstGeom prst="rect">
            <a:avLst/>
          </a:prstGeom>
          <a:noFill/>
        </p:spPr>
        <p:txBody>
          <a:bodyPr wrap="square" rtlCol="0">
            <a:spAutoFit/>
          </a:bodyPr>
          <a:lstStyle/>
          <a:p>
            <a:pPr algn="ctr"/>
            <a:r>
              <a:rPr lang="it-IT" sz="2400" b="1" smtClean="0"/>
              <a:t>Il trend del crocierismo a Livorno</a:t>
            </a:r>
          </a:p>
          <a:p>
            <a:endParaRPr lang="it-IT" sz="2400" smtClean="0"/>
          </a:p>
          <a:p>
            <a:pPr algn="ctr"/>
            <a:endParaRPr lang="it-IT" sz="2400" b="1" smtClean="0">
              <a:latin typeface="+mj-lt"/>
            </a:endParaRPr>
          </a:p>
          <a:p>
            <a:endParaRPr lang="it-IT"/>
          </a:p>
        </p:txBody>
      </p:sp>
      <p:grpSp>
        <p:nvGrpSpPr>
          <p:cNvPr id="2" name="Gruppo 8"/>
          <p:cNvGrpSpPr/>
          <p:nvPr/>
        </p:nvGrpSpPr>
        <p:grpSpPr>
          <a:xfrm>
            <a:off x="7491814" y="6318000"/>
            <a:ext cx="1652186" cy="54000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395536" y="980728"/>
            <a:ext cx="7416824" cy="307777"/>
          </a:xfrm>
          <a:prstGeom prst="rect">
            <a:avLst/>
          </a:prstGeom>
          <a:noFill/>
        </p:spPr>
        <p:txBody>
          <a:bodyPr wrap="square" rtlCol="0">
            <a:spAutoFit/>
          </a:bodyPr>
          <a:lstStyle/>
          <a:p>
            <a:r>
              <a:rPr lang="it-IT" sz="1400" smtClean="0"/>
              <a:t>MOVIMENTO </a:t>
            </a:r>
            <a:r>
              <a:rPr lang="it-IT" sz="1400" err="1" smtClean="0"/>
              <a:t>DI</a:t>
            </a:r>
            <a:r>
              <a:rPr lang="it-IT" sz="1400" smtClean="0"/>
              <a:t> PASSEGGERI su crociere  NEL PORTO </a:t>
            </a:r>
            <a:r>
              <a:rPr lang="it-IT" sz="1400" err="1" smtClean="0"/>
              <a:t>DI</a:t>
            </a:r>
            <a:r>
              <a:rPr lang="it-IT" sz="1400" smtClean="0"/>
              <a:t> LIVORNO. 1998-2017</a:t>
            </a:r>
            <a:endParaRPr lang="it-IT" sz="1400"/>
          </a:p>
        </p:txBody>
      </p:sp>
      <p:sp>
        <p:nvSpPr>
          <p:cNvPr id="21" name="CasellaDiTesto 20"/>
          <p:cNvSpPr txBox="1"/>
          <p:nvPr/>
        </p:nvSpPr>
        <p:spPr>
          <a:xfrm>
            <a:off x="395536" y="3861048"/>
            <a:ext cx="7992888" cy="307777"/>
          </a:xfrm>
          <a:prstGeom prst="rect">
            <a:avLst/>
          </a:prstGeom>
          <a:noFill/>
        </p:spPr>
        <p:txBody>
          <a:bodyPr wrap="square" rtlCol="0">
            <a:spAutoFit/>
          </a:bodyPr>
          <a:lstStyle/>
          <a:p>
            <a:r>
              <a:rPr lang="it-IT" sz="1400" smtClean="0"/>
              <a:t>LIVORNO: QUOTA DEL MOVIMENTO PASSEGGERI NEI PORTI MEDCRUISE DEL MEDITERRANEO. 2000-2016</a:t>
            </a:r>
            <a:endParaRPr lang="it-IT" sz="1400"/>
          </a:p>
        </p:txBody>
      </p:sp>
      <p:sp>
        <p:nvSpPr>
          <p:cNvPr id="11" name="CasellaDiTesto 10"/>
          <p:cNvSpPr txBox="1"/>
          <p:nvPr/>
        </p:nvSpPr>
        <p:spPr>
          <a:xfrm>
            <a:off x="539552" y="3429000"/>
            <a:ext cx="3240360" cy="246221"/>
          </a:xfrm>
          <a:prstGeom prst="rect">
            <a:avLst/>
          </a:prstGeom>
          <a:noFill/>
        </p:spPr>
        <p:txBody>
          <a:bodyPr wrap="square" rtlCol="0">
            <a:spAutoFit/>
          </a:bodyPr>
          <a:lstStyle/>
          <a:p>
            <a:r>
              <a:rPr lang="fr-BE" sz="1000" i="1" smtClean="0"/>
              <a:t>Fonte: Medcruise e AP</a:t>
            </a:r>
            <a:endParaRPr lang="it-IT" i="1"/>
          </a:p>
        </p:txBody>
      </p:sp>
      <p:graphicFrame>
        <p:nvGraphicFramePr>
          <p:cNvPr id="15" name="Grafico 14"/>
          <p:cNvGraphicFramePr/>
          <p:nvPr/>
        </p:nvGraphicFramePr>
        <p:xfrm>
          <a:off x="395536" y="1340768"/>
          <a:ext cx="7920880" cy="20955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Grafico 15"/>
          <p:cNvGraphicFramePr/>
          <p:nvPr/>
        </p:nvGraphicFramePr>
        <p:xfrm>
          <a:off x="611560" y="4221088"/>
          <a:ext cx="6408712" cy="2376264"/>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t>Il</a:t>
            </a:r>
            <a:endParaRPr lang="it-IT" sz="2400" b="1" smtClean="0">
              <a:latin typeface="+mj-lt"/>
            </a:endParaRPr>
          </a:p>
          <a:p>
            <a:endParaRPr lang="it-IT"/>
          </a:p>
        </p:txBody>
      </p:sp>
      <p:grpSp>
        <p:nvGrpSpPr>
          <p:cNvPr id="2" name="Gruppo 8"/>
          <p:cNvGrpSpPr/>
          <p:nvPr/>
        </p:nvGrpSpPr>
        <p:grpSpPr>
          <a:xfrm>
            <a:off x="7491814" y="6318000"/>
            <a:ext cx="1652186" cy="54000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7" name="CasellaDiTesto 16"/>
          <p:cNvSpPr txBox="1"/>
          <p:nvPr/>
        </p:nvSpPr>
        <p:spPr>
          <a:xfrm>
            <a:off x="395536" y="980728"/>
            <a:ext cx="8208912" cy="307777"/>
          </a:xfrm>
          <a:prstGeom prst="rect">
            <a:avLst/>
          </a:prstGeom>
          <a:noFill/>
        </p:spPr>
        <p:txBody>
          <a:bodyPr wrap="square" rtlCol="0">
            <a:spAutoFit/>
          </a:bodyPr>
          <a:lstStyle/>
          <a:p>
            <a:r>
              <a:rPr lang="it-IT" sz="1400" smtClean="0"/>
              <a:t>DISTRIBUZIONE DEI MOVIMENTI DEI CROCIERISTI NEI PRINCIPALI PORTI CROCIERISTICI DEL MAR LIGURE</a:t>
            </a:r>
            <a:endParaRPr lang="it-IT" sz="1400"/>
          </a:p>
        </p:txBody>
      </p:sp>
      <p:sp>
        <p:nvSpPr>
          <p:cNvPr id="21" name="CasellaDiTesto 20"/>
          <p:cNvSpPr txBox="1"/>
          <p:nvPr/>
        </p:nvSpPr>
        <p:spPr>
          <a:xfrm>
            <a:off x="395536" y="3861048"/>
            <a:ext cx="7992888" cy="307777"/>
          </a:xfrm>
          <a:prstGeom prst="rect">
            <a:avLst/>
          </a:prstGeom>
          <a:noFill/>
        </p:spPr>
        <p:txBody>
          <a:bodyPr wrap="square" rtlCol="0">
            <a:spAutoFit/>
          </a:bodyPr>
          <a:lstStyle/>
          <a:p>
            <a:r>
              <a:rPr lang="it-IT" sz="1400" smtClean="0"/>
              <a:t>MOVIMENTI DI PASSEGGERI DELLE CROCIERE NEI PRINCIPALI PORTI CROCIERISTICI DEL MAR LIGURE</a:t>
            </a:r>
            <a:endParaRPr lang="it-IT" sz="1400"/>
          </a:p>
        </p:txBody>
      </p:sp>
      <p:sp>
        <p:nvSpPr>
          <p:cNvPr id="11" name="CasellaDiTesto 10"/>
          <p:cNvSpPr txBox="1"/>
          <p:nvPr/>
        </p:nvSpPr>
        <p:spPr>
          <a:xfrm>
            <a:off x="539552" y="3429000"/>
            <a:ext cx="3240360" cy="246221"/>
          </a:xfrm>
          <a:prstGeom prst="rect">
            <a:avLst/>
          </a:prstGeom>
          <a:noFill/>
        </p:spPr>
        <p:txBody>
          <a:bodyPr wrap="square" rtlCol="0">
            <a:spAutoFit/>
          </a:bodyPr>
          <a:lstStyle/>
          <a:p>
            <a:r>
              <a:rPr lang="fr-BE" sz="1000" i="1" smtClean="0"/>
              <a:t>Fonte: Medcruise e AP</a:t>
            </a:r>
            <a:endParaRPr lang="it-IT" i="1"/>
          </a:p>
        </p:txBody>
      </p:sp>
      <p:graphicFrame>
        <p:nvGraphicFramePr>
          <p:cNvPr id="12" name="Grafico 11"/>
          <p:cNvGraphicFramePr/>
          <p:nvPr/>
        </p:nvGraphicFramePr>
        <p:xfrm>
          <a:off x="467544" y="1268760"/>
          <a:ext cx="8208912" cy="21602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Grafico 17"/>
          <p:cNvGraphicFramePr/>
          <p:nvPr/>
        </p:nvGraphicFramePr>
        <p:xfrm>
          <a:off x="539552" y="4365104"/>
          <a:ext cx="7488832" cy="2200275"/>
        </p:xfrm>
        <a:graphic>
          <a:graphicData uri="http://schemas.openxmlformats.org/drawingml/2006/chart">
            <c:chart xmlns:c="http://schemas.openxmlformats.org/drawingml/2006/chart" xmlns:r="http://schemas.openxmlformats.org/officeDocument/2006/relationships" r:id="rId5"/>
          </a:graphicData>
        </a:graphic>
      </p:graphicFrame>
      <p:sp>
        <p:nvSpPr>
          <p:cNvPr id="19" name="CasellaDiTesto 18"/>
          <p:cNvSpPr txBox="1"/>
          <p:nvPr/>
        </p:nvSpPr>
        <p:spPr>
          <a:xfrm>
            <a:off x="539552" y="6453336"/>
            <a:ext cx="3240360" cy="246221"/>
          </a:xfrm>
          <a:prstGeom prst="rect">
            <a:avLst/>
          </a:prstGeom>
          <a:noFill/>
        </p:spPr>
        <p:txBody>
          <a:bodyPr wrap="square" rtlCol="0">
            <a:spAutoFit/>
          </a:bodyPr>
          <a:lstStyle/>
          <a:p>
            <a:r>
              <a:rPr lang="fr-BE" sz="1000" i="1" smtClean="0"/>
              <a:t>Fonte: Medcruise e AP</a:t>
            </a:r>
            <a:endParaRPr lang="it-IT" i="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677108"/>
          </a:xfrm>
          <a:prstGeom prst="rect">
            <a:avLst/>
          </a:prstGeom>
          <a:noFill/>
        </p:spPr>
        <p:txBody>
          <a:bodyPr wrap="square" rtlCol="0">
            <a:spAutoFit/>
          </a:bodyPr>
          <a:lstStyle/>
          <a:p>
            <a:pPr algn="ctr"/>
            <a:r>
              <a:rPr lang="it-IT" sz="2000" b="1" smtClean="0"/>
              <a:t>CARATTERISTICHE DEI PRINCIPALI PORTI  CROCIERISTICI: UN’ANALISI BENCHMARK</a:t>
            </a:r>
          </a:p>
          <a:p>
            <a:endParaRPr lang="it-IT"/>
          </a:p>
        </p:txBody>
      </p:sp>
      <p:grpSp>
        <p:nvGrpSpPr>
          <p:cNvPr id="2" name="Gruppo 8"/>
          <p:cNvGrpSpPr/>
          <p:nvPr/>
        </p:nvGrpSpPr>
        <p:grpSpPr>
          <a:xfrm>
            <a:off x="7956376" y="6309320"/>
            <a:ext cx="1187624" cy="54868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sp>
        <p:nvSpPr>
          <p:cNvPr id="11" name="CasellaDiTesto 10"/>
          <p:cNvSpPr txBox="1"/>
          <p:nvPr/>
        </p:nvSpPr>
        <p:spPr>
          <a:xfrm>
            <a:off x="395536" y="6597352"/>
            <a:ext cx="7632848" cy="338554"/>
          </a:xfrm>
          <a:prstGeom prst="rect">
            <a:avLst/>
          </a:prstGeom>
          <a:noFill/>
        </p:spPr>
        <p:txBody>
          <a:bodyPr wrap="square" rtlCol="0">
            <a:spAutoFit/>
          </a:bodyPr>
          <a:lstStyle/>
          <a:p>
            <a:r>
              <a:rPr lang="fr-BE" sz="800" i="1" smtClean="0"/>
              <a:t>Fonte: Porto di Livorno 2000,  AP Livorno, </a:t>
            </a:r>
            <a:r>
              <a:rPr lang="it-IT" sz="800" smtClean="0"/>
              <a:t>Osservatorio Turistico della Liguria dal titolo “La fruibilità turistica dei porti e l’interconnessione territoriale: un modello di </a:t>
            </a:r>
            <a:r>
              <a:rPr lang="it-IT" sz="800" i="1" smtClean="0"/>
              <a:t>porto-destinazione”</a:t>
            </a:r>
            <a:endParaRPr lang="it-IT" sz="800" i="1"/>
          </a:p>
        </p:txBody>
      </p:sp>
      <p:graphicFrame>
        <p:nvGraphicFramePr>
          <p:cNvPr id="18" name="Tabella 17"/>
          <p:cNvGraphicFramePr>
            <a:graphicFrameLocks noGrp="1"/>
          </p:cNvGraphicFramePr>
          <p:nvPr/>
        </p:nvGraphicFramePr>
        <p:xfrm>
          <a:off x="539552" y="1052736"/>
          <a:ext cx="7992885" cy="3267615"/>
        </p:xfrm>
        <a:graphic>
          <a:graphicData uri="http://schemas.openxmlformats.org/drawingml/2006/table">
            <a:tbl>
              <a:tblPr/>
              <a:tblGrid>
                <a:gridCol w="1096484"/>
                <a:gridCol w="708838"/>
                <a:gridCol w="1122327"/>
                <a:gridCol w="886047"/>
                <a:gridCol w="1107559"/>
                <a:gridCol w="1107559"/>
                <a:gridCol w="708838"/>
                <a:gridCol w="1255233"/>
              </a:tblGrid>
              <a:tr h="372297">
                <a:tc>
                  <a:txBody>
                    <a:bodyPr/>
                    <a:lstStyle/>
                    <a:p>
                      <a:pPr algn="ctr" fontAlgn="ctr"/>
                      <a:r>
                        <a:rPr lang="it-IT" sz="1000" b="0" i="0" u="none" strike="noStrike">
                          <a:solidFill>
                            <a:srgbClr val="000000"/>
                          </a:solidFill>
                          <a:latin typeface="Arial Narrow"/>
                        </a:rPr>
                        <a:t> </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 </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Accessibilità interna/esterna</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FF0000"/>
                          </a:solidFill>
                          <a:latin typeface="Arial Narrow"/>
                        </a:rPr>
                        <a:t>Accoglienza del turista</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FF0000"/>
                          </a:solidFill>
                          <a:latin typeface="Arial Narrow"/>
                        </a:rPr>
                        <a:t>Comfort fornito al turista</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FF0000"/>
                          </a:solidFill>
                          <a:latin typeface="Arial Narrow"/>
                        </a:rPr>
                        <a:t>Integrazione con il territorio</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Totale</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Differenza sì - no sul totale delle dimensioni</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333">
                <a:tc rowSpan="2">
                  <a:txBody>
                    <a:bodyPr/>
                    <a:lstStyle/>
                    <a:p>
                      <a:pPr algn="ctr" fontAlgn="ctr"/>
                      <a:r>
                        <a:rPr lang="it-IT" sz="1000" b="0" i="0" u="none" strike="noStrike">
                          <a:solidFill>
                            <a:srgbClr val="000000"/>
                          </a:solidFill>
                          <a:latin typeface="Arial Narrow"/>
                        </a:rPr>
                        <a:t>Savona</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sì</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14</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6</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10</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41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it-IT" sz="1000" b="0" i="0" u="none" strike="noStrike">
                          <a:solidFill>
                            <a:srgbClr val="000000"/>
                          </a:solidFill>
                          <a:latin typeface="Arial Narrow"/>
                        </a:rPr>
                        <a:t>29</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333">
                <a:tc vMerge="1">
                  <a:txBody>
                    <a:bodyPr/>
                    <a:lstStyle/>
                    <a:p>
                      <a:endParaRPr lang="it-IT"/>
                    </a:p>
                  </a:txBody>
                  <a:tcPr/>
                </a:tc>
                <a:tc>
                  <a:txBody>
                    <a:bodyPr/>
                    <a:lstStyle/>
                    <a:p>
                      <a:pPr algn="ctr" fontAlgn="ctr"/>
                      <a:r>
                        <a:rPr lang="it-IT" sz="1000" b="0" i="0" u="none" strike="noStrike">
                          <a:solidFill>
                            <a:srgbClr val="000000"/>
                          </a:solidFill>
                          <a:latin typeface="Arial Narrow"/>
                        </a:rPr>
                        <a:t>no</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5</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5</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it-IT"/>
                    </a:p>
                  </a:txBody>
                  <a:tcPr/>
                </a:tc>
              </a:tr>
              <a:tr h="127333">
                <a:tc rowSpan="2">
                  <a:txBody>
                    <a:bodyPr/>
                    <a:lstStyle/>
                    <a:p>
                      <a:pPr algn="ctr" fontAlgn="ctr"/>
                      <a:r>
                        <a:rPr lang="it-IT" sz="1000" b="0" i="0" u="none" strike="noStrike">
                          <a:solidFill>
                            <a:srgbClr val="000000"/>
                          </a:solidFill>
                          <a:latin typeface="Arial Narrow"/>
                        </a:rPr>
                        <a:t>La spezia</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000" b="0" i="0" u="none" strike="noStrike">
                          <a:solidFill>
                            <a:srgbClr val="000000"/>
                          </a:solidFill>
                          <a:latin typeface="Arial Narrow"/>
                        </a:rPr>
                        <a:t>sì</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000" b="0" i="0" u="none" strike="noStrike">
                          <a:solidFill>
                            <a:srgbClr val="000000"/>
                          </a:solidFill>
                          <a:latin typeface="Arial Narrow"/>
                        </a:rPr>
                        <a:t>13</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000" b="0" i="0" u="none" strike="noStrike">
                          <a:solidFill>
                            <a:srgbClr val="000000"/>
                          </a:solidFill>
                          <a:latin typeface="Arial Narrow"/>
                        </a:rPr>
                        <a:t>7</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000" b="0" i="0" u="none" strike="noStrike">
                          <a:solidFill>
                            <a:srgbClr val="000000"/>
                          </a:solidFill>
                          <a:latin typeface="Arial Narrow"/>
                        </a:rPr>
                        <a:t>7</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000" b="0" i="0" u="none" strike="noStrike">
                          <a:solidFill>
                            <a:srgbClr val="000000"/>
                          </a:solidFill>
                          <a:latin typeface="Arial Narrow"/>
                        </a:rPr>
                        <a:t>14</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000" b="0" i="0" u="none" strike="noStrike">
                          <a:solidFill>
                            <a:srgbClr val="000000"/>
                          </a:solidFill>
                          <a:latin typeface="Arial Narrow"/>
                        </a:rPr>
                        <a:t>41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it-IT" sz="1000" b="0" i="0" u="none" strike="noStrike">
                          <a:solidFill>
                            <a:srgbClr val="000000"/>
                          </a:solidFill>
                          <a:latin typeface="Arial Narrow"/>
                        </a:rPr>
                        <a:t>29</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27333">
                <a:tc vMerge="1">
                  <a:txBody>
                    <a:bodyPr/>
                    <a:lstStyle/>
                    <a:p>
                      <a:endParaRPr lang="it-IT"/>
                    </a:p>
                  </a:txBody>
                  <a:tcPr/>
                </a:tc>
                <a:tc>
                  <a:txBody>
                    <a:bodyPr/>
                    <a:lstStyle/>
                    <a:p>
                      <a:pPr algn="ctr" fontAlgn="ctr"/>
                      <a:r>
                        <a:rPr lang="it-IT" sz="1000" b="0" i="0" u="none" strike="noStrike">
                          <a:solidFill>
                            <a:srgbClr val="000000"/>
                          </a:solidFill>
                          <a:latin typeface="Arial Narrow"/>
                        </a:rPr>
                        <a:t>no</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000" b="0" i="0" u="none" strike="noStrike">
                          <a:solidFill>
                            <a:srgbClr val="000000"/>
                          </a:solidFill>
                          <a:latin typeface="Arial Narrow"/>
                        </a:rPr>
                        <a:t>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000" b="0" i="0" u="none" strike="noStrike">
                          <a:solidFill>
                            <a:srgbClr val="000000"/>
                          </a:solidFill>
                          <a:latin typeface="Arial Narrow"/>
                        </a:rPr>
                        <a:t>0</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000" b="0" i="0" u="none" strike="noStrike">
                          <a:solidFill>
                            <a:srgbClr val="000000"/>
                          </a:solidFill>
                          <a:latin typeface="Arial Narrow"/>
                        </a:rPr>
                        <a:t>9</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000" b="0" i="0" u="none" strike="noStrike">
                          <a:solidFill>
                            <a:srgbClr val="000000"/>
                          </a:solidFill>
                          <a:latin typeface="Arial Narrow"/>
                        </a:rPr>
                        <a:t>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000" b="0" i="0" u="none" strike="noStrike">
                          <a:solidFill>
                            <a:srgbClr val="000000"/>
                          </a:solidFill>
                          <a:latin typeface="Arial Narrow"/>
                        </a:rPr>
                        <a:t>12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it-IT"/>
                    </a:p>
                  </a:txBody>
                  <a:tcPr/>
                </a:tc>
              </a:tr>
              <a:tr h="127333">
                <a:tc rowSpan="2">
                  <a:txBody>
                    <a:bodyPr/>
                    <a:lstStyle/>
                    <a:p>
                      <a:pPr algn="ctr" fontAlgn="ctr"/>
                      <a:r>
                        <a:rPr lang="it-IT" sz="1000" b="0" i="0" u="none" strike="noStrike">
                          <a:solidFill>
                            <a:srgbClr val="000000"/>
                          </a:solidFill>
                          <a:latin typeface="Arial Narrow"/>
                        </a:rPr>
                        <a:t>Venezia</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t-IT" sz="1000" b="0" i="0" u="none" strike="noStrike">
                          <a:solidFill>
                            <a:srgbClr val="000000"/>
                          </a:solidFill>
                          <a:latin typeface="Arial Narrow"/>
                        </a:rPr>
                        <a:t>sì</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t-IT" sz="1000" b="0" i="0" u="none" strike="noStrike">
                          <a:solidFill>
                            <a:srgbClr val="000000"/>
                          </a:solidFill>
                          <a:latin typeface="Arial Narrow"/>
                        </a:rPr>
                        <a:t>13</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t-IT" sz="1000" b="0" i="0" u="none" strike="noStrike">
                          <a:solidFill>
                            <a:srgbClr val="000000"/>
                          </a:solidFill>
                          <a:latin typeface="Arial Narrow"/>
                        </a:rPr>
                        <a:t>4</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t-IT" sz="1000" b="0" i="0" u="none" strike="noStrike">
                          <a:solidFill>
                            <a:srgbClr val="000000"/>
                          </a:solidFill>
                          <a:latin typeface="Arial Narrow"/>
                        </a:rPr>
                        <a:t>11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t-IT" sz="1000" b="0" i="0" u="none" strike="noStrike">
                          <a:solidFill>
                            <a:srgbClr val="000000"/>
                          </a:solidFill>
                          <a:latin typeface="Arial Narrow"/>
                        </a:rPr>
                        <a:t>11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t-IT" sz="1000" b="0" i="0" u="none" strike="noStrike">
                          <a:solidFill>
                            <a:srgbClr val="000000"/>
                          </a:solidFill>
                          <a:latin typeface="Arial Narrow"/>
                        </a:rPr>
                        <a:t>39</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it-IT" sz="1000" b="0" i="0" u="none" strike="noStrike">
                          <a:solidFill>
                            <a:srgbClr val="000000"/>
                          </a:solidFill>
                          <a:latin typeface="Arial Narrow"/>
                        </a:rPr>
                        <a:t>25</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27333">
                <a:tc vMerge="1">
                  <a:txBody>
                    <a:bodyPr/>
                    <a:lstStyle/>
                    <a:p>
                      <a:endParaRPr lang="it-IT"/>
                    </a:p>
                  </a:txBody>
                  <a:tcPr/>
                </a:tc>
                <a:tc>
                  <a:txBody>
                    <a:bodyPr/>
                    <a:lstStyle/>
                    <a:p>
                      <a:pPr algn="ctr" fontAlgn="ctr"/>
                      <a:r>
                        <a:rPr lang="it-IT" sz="1000" b="0" i="0" u="none" strike="noStrike">
                          <a:solidFill>
                            <a:srgbClr val="000000"/>
                          </a:solidFill>
                          <a:latin typeface="Arial Narrow"/>
                        </a:rPr>
                        <a:t>no</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t-IT" sz="1000" b="0" i="0" u="none" strike="noStrike">
                          <a:solidFill>
                            <a:srgbClr val="000000"/>
                          </a:solidFill>
                          <a:latin typeface="Arial Narrow"/>
                        </a:rPr>
                        <a:t>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t-IT" sz="1000" b="0" i="0" u="none" strike="noStrike">
                          <a:solidFill>
                            <a:srgbClr val="000000"/>
                          </a:solidFill>
                          <a:latin typeface="Arial Narrow"/>
                        </a:rPr>
                        <a:t>3</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t-IT" sz="1000" b="0" i="0" u="none" strike="noStrike">
                          <a:solidFill>
                            <a:srgbClr val="000000"/>
                          </a:solidFill>
                          <a:latin typeface="Arial Narrow"/>
                        </a:rPr>
                        <a:t>5</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t-IT" sz="1000" b="0" i="0" u="none" strike="noStrike">
                          <a:solidFill>
                            <a:srgbClr val="000000"/>
                          </a:solidFill>
                          <a:latin typeface="Arial Narrow"/>
                        </a:rPr>
                        <a:t>4</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t-IT" sz="1000" b="0" i="0" u="none" strike="noStrike">
                          <a:solidFill>
                            <a:srgbClr val="000000"/>
                          </a:solidFill>
                          <a:latin typeface="Arial Narrow"/>
                        </a:rPr>
                        <a:t>14</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endParaRPr lang="it-IT"/>
                    </a:p>
                  </a:txBody>
                  <a:tcPr/>
                </a:tc>
              </a:tr>
              <a:tr h="127333">
                <a:tc rowSpan="2">
                  <a:txBody>
                    <a:bodyPr/>
                    <a:lstStyle/>
                    <a:p>
                      <a:pPr algn="ctr" fontAlgn="ctr"/>
                      <a:r>
                        <a:rPr lang="it-IT" sz="1000" b="0" i="0" u="none" strike="noStrike">
                          <a:solidFill>
                            <a:srgbClr val="000000"/>
                          </a:solidFill>
                          <a:latin typeface="Arial Narrow"/>
                        </a:rPr>
                        <a:t>Miami</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sì</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5</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10</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39</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it-IT" sz="1000" b="0" i="0" u="none" strike="noStrike">
                          <a:solidFill>
                            <a:srgbClr val="000000"/>
                          </a:solidFill>
                          <a:latin typeface="Arial Narrow"/>
                        </a:rPr>
                        <a:t>25</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333">
                <a:tc vMerge="1">
                  <a:txBody>
                    <a:bodyPr/>
                    <a:lstStyle/>
                    <a:p>
                      <a:endParaRPr lang="it-IT"/>
                    </a:p>
                  </a:txBody>
                  <a:tcPr/>
                </a:tc>
                <a:tc>
                  <a:txBody>
                    <a:bodyPr/>
                    <a:lstStyle/>
                    <a:p>
                      <a:pPr algn="ctr" fontAlgn="ctr"/>
                      <a:r>
                        <a:rPr lang="it-IT" sz="1000" b="0" i="0" u="none" strike="noStrike">
                          <a:solidFill>
                            <a:srgbClr val="000000"/>
                          </a:solidFill>
                          <a:latin typeface="Arial Narrow"/>
                        </a:rPr>
                        <a:t>no</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3</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6</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3</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14</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it-IT"/>
                    </a:p>
                  </a:txBody>
                  <a:tcPr/>
                </a:tc>
              </a:tr>
              <a:tr h="127333">
                <a:tc rowSpan="2">
                  <a:txBody>
                    <a:bodyPr/>
                    <a:lstStyle/>
                    <a:p>
                      <a:pPr algn="ctr" fontAlgn="ctr"/>
                      <a:r>
                        <a:rPr lang="it-IT" sz="1000" b="0" i="0" u="none" strike="noStrike">
                          <a:solidFill>
                            <a:srgbClr val="000000"/>
                          </a:solidFill>
                          <a:latin typeface="Arial Narrow"/>
                        </a:rPr>
                        <a:t>Civitavecchia</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sì</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15</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7</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8</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7</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37</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it-IT" sz="1000" b="0" i="0" u="none" strike="noStrike">
                          <a:solidFill>
                            <a:srgbClr val="000000"/>
                          </a:solidFill>
                          <a:latin typeface="Arial Narrow"/>
                        </a:rPr>
                        <a:t>21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333">
                <a:tc vMerge="1">
                  <a:txBody>
                    <a:bodyPr/>
                    <a:lstStyle/>
                    <a:p>
                      <a:endParaRPr lang="it-IT"/>
                    </a:p>
                  </a:txBody>
                  <a:tcPr/>
                </a:tc>
                <a:tc>
                  <a:txBody>
                    <a:bodyPr/>
                    <a:lstStyle/>
                    <a:p>
                      <a:pPr algn="ctr" fontAlgn="ctr"/>
                      <a:r>
                        <a:rPr lang="it-IT" sz="1000" b="0" i="0" u="none" strike="noStrike">
                          <a:solidFill>
                            <a:srgbClr val="000000"/>
                          </a:solidFill>
                          <a:latin typeface="Arial Narrow"/>
                        </a:rPr>
                        <a:t>no</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0</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0</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8</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8</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16</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it-IT"/>
                    </a:p>
                  </a:txBody>
                  <a:tcPr/>
                </a:tc>
              </a:tr>
              <a:tr h="127333">
                <a:tc rowSpan="2">
                  <a:txBody>
                    <a:bodyPr/>
                    <a:lstStyle/>
                    <a:p>
                      <a:pPr algn="ctr" fontAlgn="ctr"/>
                      <a:r>
                        <a:rPr lang="it-IT" sz="1000" b="0" i="0" u="none" strike="noStrike">
                          <a:solidFill>
                            <a:srgbClr val="000000"/>
                          </a:solidFill>
                          <a:latin typeface="Arial Narrow"/>
                        </a:rPr>
                        <a:t>Livorno</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it-IT" sz="1000" b="0" i="0" u="none" strike="noStrike">
                          <a:solidFill>
                            <a:srgbClr val="000000"/>
                          </a:solidFill>
                          <a:latin typeface="Arial Narrow"/>
                        </a:rPr>
                        <a:t>sì</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it-IT" sz="1000" b="0" i="0" u="none" strike="noStrike">
                          <a:solidFill>
                            <a:srgbClr val="000000"/>
                          </a:solidFill>
                          <a:latin typeface="Arial Narrow"/>
                        </a:rPr>
                        <a:t>13</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it-IT" sz="1000" b="0" i="0" u="none" strike="noStrike">
                          <a:solidFill>
                            <a:srgbClr val="FF0000"/>
                          </a:solidFill>
                          <a:latin typeface="Arial Narrow"/>
                        </a:rPr>
                        <a:t>5</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it-IT" sz="1000" b="0" i="0" u="none" strike="noStrike">
                          <a:solidFill>
                            <a:srgbClr val="FF0000"/>
                          </a:solidFill>
                          <a:latin typeface="Arial Narrow"/>
                        </a:rPr>
                        <a:t>9</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it-IT" sz="1000" b="0" i="0" u="none" strike="noStrike">
                          <a:solidFill>
                            <a:srgbClr val="FF0000"/>
                          </a:solidFill>
                          <a:latin typeface="Arial Narrow"/>
                        </a:rPr>
                        <a:t>9</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it-IT" sz="1000" b="0" i="0" u="none" strike="noStrike">
                          <a:solidFill>
                            <a:srgbClr val="000000"/>
                          </a:solidFill>
                          <a:latin typeface="Arial Narrow"/>
                        </a:rPr>
                        <a:t>36</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rowSpan="2">
                  <a:txBody>
                    <a:bodyPr/>
                    <a:lstStyle/>
                    <a:p>
                      <a:pPr algn="ctr" fontAlgn="ctr"/>
                      <a:r>
                        <a:rPr lang="it-IT" sz="1000" b="0" i="0" u="none" strike="noStrike">
                          <a:solidFill>
                            <a:srgbClr val="000000"/>
                          </a:solidFill>
                          <a:latin typeface="Arial Narrow"/>
                        </a:rPr>
                        <a:t>19</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27333">
                <a:tc vMerge="1">
                  <a:txBody>
                    <a:bodyPr/>
                    <a:lstStyle/>
                    <a:p>
                      <a:endParaRPr lang="it-IT"/>
                    </a:p>
                  </a:txBody>
                  <a:tcPr/>
                </a:tc>
                <a:tc>
                  <a:txBody>
                    <a:bodyPr/>
                    <a:lstStyle/>
                    <a:p>
                      <a:pPr algn="ctr" fontAlgn="ctr"/>
                      <a:r>
                        <a:rPr lang="it-IT" sz="1000" b="0" i="0" u="none" strike="noStrike">
                          <a:solidFill>
                            <a:srgbClr val="000000"/>
                          </a:solidFill>
                          <a:latin typeface="Arial Narrow"/>
                        </a:rPr>
                        <a:t>no</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it-IT" sz="1000" b="0" i="0" u="none" strike="noStrike">
                          <a:solidFill>
                            <a:srgbClr val="000000"/>
                          </a:solidFill>
                          <a:latin typeface="Arial Narrow"/>
                        </a:rPr>
                        <a:t>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it-IT" sz="1000" b="0" i="0" u="none" strike="noStrike">
                          <a:solidFill>
                            <a:srgbClr val="FF0000"/>
                          </a:solidFill>
                          <a:latin typeface="Arial Narrow"/>
                        </a:rPr>
                        <a:t>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it-IT" sz="1000" b="0" i="0" u="none" strike="noStrike">
                          <a:solidFill>
                            <a:srgbClr val="FF0000"/>
                          </a:solidFill>
                          <a:latin typeface="Arial Narrow"/>
                        </a:rPr>
                        <a:t>7</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it-IT" sz="1000" b="0" i="0" u="none" strike="noStrike">
                          <a:solidFill>
                            <a:srgbClr val="FF0000"/>
                          </a:solidFill>
                          <a:latin typeface="Arial Narrow"/>
                        </a:rPr>
                        <a:t>6</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it-IT" sz="1000" b="0" i="0" u="none" strike="noStrike">
                          <a:solidFill>
                            <a:srgbClr val="000000"/>
                          </a:solidFill>
                          <a:latin typeface="Arial Narrow"/>
                        </a:rPr>
                        <a:t>17</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vMerge="1">
                  <a:txBody>
                    <a:bodyPr/>
                    <a:lstStyle/>
                    <a:p>
                      <a:endParaRPr lang="it-IT"/>
                    </a:p>
                  </a:txBody>
                  <a:tcPr/>
                </a:tc>
              </a:tr>
              <a:tr h="127333">
                <a:tc rowSpan="2">
                  <a:txBody>
                    <a:bodyPr/>
                    <a:lstStyle/>
                    <a:p>
                      <a:pPr algn="ctr" fontAlgn="ctr"/>
                      <a:r>
                        <a:rPr lang="it-IT" sz="1000" b="0" i="0" u="none" strike="noStrike">
                          <a:solidFill>
                            <a:srgbClr val="000000"/>
                          </a:solidFill>
                          <a:latin typeface="Arial Narrow"/>
                        </a:rPr>
                        <a:t>Barcellona</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sì</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13</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4</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6</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34</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it-IT" sz="1000" b="0" i="0" u="none" strike="noStrike">
                          <a:solidFill>
                            <a:srgbClr val="000000"/>
                          </a:solidFill>
                          <a:latin typeface="Arial Narrow"/>
                        </a:rPr>
                        <a:t>15</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333">
                <a:tc vMerge="1">
                  <a:txBody>
                    <a:bodyPr/>
                    <a:lstStyle/>
                    <a:p>
                      <a:endParaRPr lang="it-IT"/>
                    </a:p>
                  </a:txBody>
                  <a:tcPr/>
                </a:tc>
                <a:tc>
                  <a:txBody>
                    <a:bodyPr/>
                    <a:lstStyle/>
                    <a:p>
                      <a:pPr algn="ctr" fontAlgn="ctr"/>
                      <a:r>
                        <a:rPr lang="it-IT" sz="1000" b="0" i="0" u="none" strike="noStrike">
                          <a:solidFill>
                            <a:srgbClr val="000000"/>
                          </a:solidFill>
                          <a:latin typeface="Arial Narrow"/>
                        </a:rPr>
                        <a:t>no</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3</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10</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4</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19</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it-IT"/>
                    </a:p>
                  </a:txBody>
                  <a:tcPr/>
                </a:tc>
              </a:tr>
              <a:tr h="127333">
                <a:tc rowSpan="2">
                  <a:txBody>
                    <a:bodyPr/>
                    <a:lstStyle/>
                    <a:p>
                      <a:pPr algn="ctr" fontAlgn="ctr"/>
                      <a:r>
                        <a:rPr lang="it-IT" sz="1000" b="0" i="0" u="none" strike="noStrike">
                          <a:solidFill>
                            <a:srgbClr val="000000"/>
                          </a:solidFill>
                          <a:latin typeface="Arial Narrow"/>
                        </a:rPr>
                        <a:t>Genova</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sì</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9</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5</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7</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32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it-IT" sz="1000" b="0" i="0" u="none" strike="noStrike">
                          <a:solidFill>
                            <a:srgbClr val="000000"/>
                          </a:solidFill>
                          <a:latin typeface="Arial Narrow"/>
                        </a:rPr>
                        <a:t>11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333">
                <a:tc vMerge="1">
                  <a:txBody>
                    <a:bodyPr/>
                    <a:lstStyle/>
                    <a:p>
                      <a:endParaRPr lang="it-IT"/>
                    </a:p>
                  </a:txBody>
                  <a:tcPr/>
                </a:tc>
                <a:tc>
                  <a:txBody>
                    <a:bodyPr/>
                    <a:lstStyle/>
                    <a:p>
                      <a:pPr algn="ctr" fontAlgn="ctr"/>
                      <a:r>
                        <a:rPr lang="it-IT" sz="1000" b="0" i="0" u="none" strike="noStrike">
                          <a:solidFill>
                            <a:srgbClr val="000000"/>
                          </a:solidFill>
                          <a:latin typeface="Arial Narrow"/>
                        </a:rPr>
                        <a:t>no</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6</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5</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8</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21</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it-IT"/>
                    </a:p>
                  </a:txBody>
                  <a:tcPr/>
                </a:tc>
              </a:tr>
              <a:tr h="127333">
                <a:tc rowSpan="2">
                  <a:txBody>
                    <a:bodyPr/>
                    <a:lstStyle/>
                    <a:p>
                      <a:pPr algn="ctr" fontAlgn="ctr"/>
                      <a:r>
                        <a:rPr lang="it-IT" sz="1000" b="0" i="0" u="none" strike="noStrike">
                          <a:solidFill>
                            <a:srgbClr val="000000"/>
                          </a:solidFill>
                          <a:latin typeface="Arial Narrow"/>
                        </a:rPr>
                        <a:t>Pireo</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sì</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12</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4</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7</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7</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30</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it-IT" sz="1000" b="0" i="0" u="none" strike="noStrike">
                          <a:solidFill>
                            <a:srgbClr val="000000"/>
                          </a:solidFill>
                          <a:latin typeface="Arial Narrow"/>
                        </a:rPr>
                        <a:t>7</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333">
                <a:tc vMerge="1">
                  <a:txBody>
                    <a:bodyPr/>
                    <a:lstStyle/>
                    <a:p>
                      <a:endParaRPr lang="it-IT"/>
                    </a:p>
                  </a:txBody>
                  <a:tcPr/>
                </a:tc>
                <a:tc>
                  <a:txBody>
                    <a:bodyPr/>
                    <a:lstStyle/>
                    <a:p>
                      <a:pPr algn="ctr" fontAlgn="ctr"/>
                      <a:r>
                        <a:rPr lang="it-IT" sz="1000" b="0" i="0" u="none" strike="noStrike">
                          <a:solidFill>
                            <a:srgbClr val="000000"/>
                          </a:solidFill>
                          <a:latin typeface="Arial Narrow"/>
                        </a:rPr>
                        <a:t>no</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3</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3</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9</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8</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0" i="0" u="none" strike="noStrike">
                          <a:solidFill>
                            <a:srgbClr val="000000"/>
                          </a:solidFill>
                          <a:latin typeface="Arial Narrow"/>
                        </a:rPr>
                        <a:t>23</a:t>
                      </a:r>
                    </a:p>
                  </a:txBody>
                  <a:tcPr marL="8451" marR="8451" marT="84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it-IT"/>
                    </a:p>
                  </a:txBody>
                  <a:tcPr/>
                </a:tc>
              </a:tr>
            </a:tbl>
          </a:graphicData>
        </a:graphic>
      </p:graphicFrame>
      <p:graphicFrame>
        <p:nvGraphicFramePr>
          <p:cNvPr id="22" name="Tabella 21"/>
          <p:cNvGraphicFramePr>
            <a:graphicFrameLocks noGrp="1"/>
          </p:cNvGraphicFramePr>
          <p:nvPr/>
        </p:nvGraphicFramePr>
        <p:xfrm>
          <a:off x="395536" y="4725144"/>
          <a:ext cx="6768752" cy="1781175"/>
        </p:xfrm>
        <a:graphic>
          <a:graphicData uri="http://schemas.openxmlformats.org/drawingml/2006/table">
            <a:tbl>
              <a:tblPr/>
              <a:tblGrid>
                <a:gridCol w="1445567"/>
                <a:gridCol w="934508"/>
                <a:gridCol w="930728"/>
                <a:gridCol w="1177174"/>
                <a:gridCol w="1103601"/>
                <a:gridCol w="1177174"/>
              </a:tblGrid>
              <a:tr h="150562">
                <a:tc rowSpan="2">
                  <a:txBody>
                    <a:bodyPr/>
                    <a:lstStyle/>
                    <a:p>
                      <a:pPr algn="l" fontAlgn="b"/>
                      <a:r>
                        <a:rPr lang="it-IT" sz="1000" b="0" i="0" u="none" strike="noStrike">
                          <a:solidFill>
                            <a:srgbClr val="000000"/>
                          </a:solidFill>
                          <a:latin typeface="Arial Narrow"/>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r" fontAlgn="t"/>
                      <a:r>
                        <a:rPr lang="it-IT" sz="1000" b="0" i="0" u="none" strike="noStrike">
                          <a:solidFill>
                            <a:srgbClr val="000000"/>
                          </a:solidFill>
                          <a:latin typeface="Arial Narrow"/>
                        </a:rPr>
                        <a:t>Totale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r" fontAlgn="t"/>
                      <a:r>
                        <a:rPr lang="it-IT" sz="1000" b="0" i="0" u="none" strike="noStrike">
                          <a:solidFill>
                            <a:schemeClr val="tx1"/>
                          </a:solidFill>
                          <a:latin typeface="Arial Narrow"/>
                        </a:rPr>
                        <a:t>Accessibilità interna/esterna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it-IT" sz="1000" b="0" i="0" u="none" strike="noStrike">
                          <a:solidFill>
                            <a:srgbClr val="FF0000"/>
                          </a:solidFill>
                          <a:latin typeface="Arial Narrow"/>
                        </a:rPr>
                        <a:t>Accoglienza</a:t>
                      </a:r>
                      <a:r>
                        <a:rPr lang="it-IT" sz="1000" b="0" i="0" u="none" strike="noStrike">
                          <a:solidFill>
                            <a:srgbClr val="000000"/>
                          </a:solidFill>
                          <a:latin typeface="Arial Narrow"/>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it-IT" sz="1000" b="0" i="0" u="none" strike="noStrike">
                          <a:solidFill>
                            <a:srgbClr val="FF0000"/>
                          </a:solidFill>
                          <a:latin typeface="Arial Narrow"/>
                        </a:rPr>
                        <a:t>Comfort fornito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it-IT" sz="1000" b="0" i="0" u="none" strike="noStrike">
                          <a:solidFill>
                            <a:srgbClr val="FF0000"/>
                          </a:solidFill>
                          <a:latin typeface="Arial Narrow"/>
                        </a:rPr>
                        <a:t>Integrazione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562">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r" fontAlgn="t"/>
                      <a:r>
                        <a:rPr lang="it-IT" sz="1000" b="0" i="0" u="none" strike="noStrike">
                          <a:solidFill>
                            <a:srgbClr val="FF0000"/>
                          </a:solidFill>
                          <a:latin typeface="Arial Narrow"/>
                        </a:rPr>
                        <a:t>del turista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it-IT" sz="1000" b="0" i="0" u="none" strike="noStrike">
                          <a:solidFill>
                            <a:srgbClr val="FF0000"/>
                          </a:solidFill>
                          <a:latin typeface="Arial Narrow"/>
                        </a:rPr>
                        <a:t>al turista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it-IT" sz="1000" b="0" i="0" u="none" strike="noStrike">
                          <a:solidFill>
                            <a:srgbClr val="FF0000"/>
                          </a:solidFill>
                          <a:latin typeface="Arial Narrow"/>
                        </a:rPr>
                        <a:t>con il territorio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562">
                <a:tc>
                  <a:txBody>
                    <a:bodyPr/>
                    <a:lstStyle/>
                    <a:p>
                      <a:pPr algn="l" fontAlgn="b"/>
                      <a:r>
                        <a:rPr lang="it-IT" sz="1000" b="0" i="0" u="none" strike="noStrike">
                          <a:solidFill>
                            <a:srgbClr val="000000"/>
                          </a:solidFill>
                          <a:latin typeface="Arial Narrow"/>
                        </a:rPr>
                        <a:t>Savona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562">
                <a:tc>
                  <a:txBody>
                    <a:bodyPr/>
                    <a:lstStyle/>
                    <a:p>
                      <a:pPr algn="l" fontAlgn="b"/>
                      <a:r>
                        <a:rPr lang="it-IT" sz="1000" b="0" i="0" u="none" strike="noStrike">
                          <a:solidFill>
                            <a:srgbClr val="000000"/>
                          </a:solidFill>
                          <a:latin typeface="Arial Narrow"/>
                        </a:rPr>
                        <a:t>La spezia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562">
                <a:tc>
                  <a:txBody>
                    <a:bodyPr/>
                    <a:lstStyle/>
                    <a:p>
                      <a:pPr algn="l" fontAlgn="b"/>
                      <a:r>
                        <a:rPr lang="it-IT" sz="1000" b="0" i="0" u="none" strike="noStrike">
                          <a:solidFill>
                            <a:srgbClr val="000000"/>
                          </a:solidFill>
                          <a:latin typeface="Arial Narrow"/>
                        </a:rPr>
                        <a:t>Venezia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562">
                <a:tc>
                  <a:txBody>
                    <a:bodyPr/>
                    <a:lstStyle/>
                    <a:p>
                      <a:pPr algn="l" fontAlgn="b"/>
                      <a:r>
                        <a:rPr lang="it-IT" sz="1000" b="0" i="0" u="none" strike="noStrike">
                          <a:solidFill>
                            <a:srgbClr val="000000"/>
                          </a:solidFill>
                          <a:latin typeface="Arial Narrow"/>
                        </a:rPr>
                        <a:t>Miami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562">
                <a:tc>
                  <a:txBody>
                    <a:bodyPr/>
                    <a:lstStyle/>
                    <a:p>
                      <a:pPr algn="l" fontAlgn="b"/>
                      <a:r>
                        <a:rPr lang="it-IT" sz="1000" b="0" i="0" u="none" strike="noStrike">
                          <a:solidFill>
                            <a:srgbClr val="000000"/>
                          </a:solidFill>
                          <a:latin typeface="Arial Narrow"/>
                        </a:rPr>
                        <a:t>Civitavecchia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562">
                <a:tc>
                  <a:txBody>
                    <a:bodyPr/>
                    <a:lstStyle/>
                    <a:p>
                      <a:pPr algn="l" fontAlgn="b"/>
                      <a:r>
                        <a:rPr lang="it-IT" sz="1000" b="0" i="0" u="none" strike="noStrike">
                          <a:solidFill>
                            <a:srgbClr val="000000"/>
                          </a:solidFill>
                          <a:latin typeface="Arial Narrow"/>
                        </a:rPr>
                        <a:t>Livorno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13F"/>
                    </a:solidFill>
                  </a:tcPr>
                </a:tc>
                <a:tc>
                  <a:txBody>
                    <a:bodyPr/>
                    <a:lstStyle/>
                    <a:p>
                      <a:pPr algn="r" fontAlgn="b"/>
                      <a:r>
                        <a:rPr lang="it-IT" sz="1000" b="0" i="0" u="none" strike="noStrike">
                          <a:solidFill>
                            <a:srgbClr val="000000"/>
                          </a:solidFill>
                          <a:latin typeface="Arial Narrow"/>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13F"/>
                    </a:solidFill>
                  </a:tcPr>
                </a:tc>
                <a:tc>
                  <a:txBody>
                    <a:bodyPr/>
                    <a:lstStyle/>
                    <a:p>
                      <a:pPr algn="r" fontAlgn="b"/>
                      <a:r>
                        <a:rPr lang="it-IT" sz="1000" b="0" i="0" u="none" strike="noStrike">
                          <a:solidFill>
                            <a:srgbClr val="000000"/>
                          </a:solidFill>
                          <a:latin typeface="Arial Narrow"/>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13F"/>
                    </a:solidFill>
                  </a:tcPr>
                </a:tc>
                <a:tc>
                  <a:txBody>
                    <a:bodyPr/>
                    <a:lstStyle/>
                    <a:p>
                      <a:pPr algn="r" fontAlgn="b"/>
                      <a:r>
                        <a:rPr lang="it-IT" sz="1000" b="0" i="0" u="none" strike="noStrike">
                          <a:solidFill>
                            <a:srgbClr val="000000"/>
                          </a:solidFill>
                          <a:latin typeface="Arial Narrow"/>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13F"/>
                    </a:solidFill>
                  </a:tcPr>
                </a:tc>
                <a:tc>
                  <a:txBody>
                    <a:bodyPr/>
                    <a:lstStyle/>
                    <a:p>
                      <a:pPr algn="r" fontAlgn="b"/>
                      <a:r>
                        <a:rPr lang="it-IT" sz="1000" b="0" i="0" u="none" strike="noStrike">
                          <a:solidFill>
                            <a:srgbClr val="000000"/>
                          </a:solidFill>
                          <a:latin typeface="Arial Narrow"/>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13F"/>
                    </a:solidFill>
                  </a:tcPr>
                </a:tc>
                <a:tc>
                  <a:txBody>
                    <a:bodyPr/>
                    <a:lstStyle/>
                    <a:p>
                      <a:pPr algn="r" fontAlgn="b"/>
                      <a:r>
                        <a:rPr lang="it-IT" sz="1000" b="0" i="0" u="none" strike="noStrike">
                          <a:solidFill>
                            <a:srgbClr val="000000"/>
                          </a:solidFill>
                          <a:latin typeface="Arial Narrow"/>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13F"/>
                    </a:solidFill>
                  </a:tcPr>
                </a:tc>
              </a:tr>
              <a:tr h="150562">
                <a:tc>
                  <a:txBody>
                    <a:bodyPr/>
                    <a:lstStyle/>
                    <a:p>
                      <a:pPr algn="l" fontAlgn="b"/>
                      <a:r>
                        <a:rPr lang="it-IT" sz="1000" b="0" i="0" u="none" strike="noStrike">
                          <a:solidFill>
                            <a:srgbClr val="000000"/>
                          </a:solidFill>
                          <a:latin typeface="Arial Narrow"/>
                        </a:rPr>
                        <a:t>Barcellona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562">
                <a:tc>
                  <a:txBody>
                    <a:bodyPr/>
                    <a:lstStyle/>
                    <a:p>
                      <a:pPr algn="l" fontAlgn="b"/>
                      <a:r>
                        <a:rPr lang="it-IT" sz="1000" b="0" i="0" u="none" strike="noStrike">
                          <a:solidFill>
                            <a:srgbClr val="000000"/>
                          </a:solidFill>
                          <a:latin typeface="Arial Narrow"/>
                        </a:rPr>
                        <a:t>Genova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562">
                <a:tc>
                  <a:txBody>
                    <a:bodyPr/>
                    <a:lstStyle/>
                    <a:p>
                      <a:pPr algn="l" fontAlgn="b"/>
                      <a:r>
                        <a:rPr lang="it-IT" sz="1000" b="0" i="0" u="none" strike="noStrike">
                          <a:solidFill>
                            <a:srgbClr val="000000"/>
                          </a:solidFill>
                          <a:latin typeface="Arial Narrow"/>
                        </a:rPr>
                        <a:t>Pireo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Arial Narrow"/>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3" name="CasellaDiTesto 22"/>
          <p:cNvSpPr txBox="1"/>
          <p:nvPr/>
        </p:nvSpPr>
        <p:spPr>
          <a:xfrm>
            <a:off x="395536" y="4437113"/>
            <a:ext cx="8280920" cy="307777"/>
          </a:xfrm>
          <a:prstGeom prst="rect">
            <a:avLst/>
          </a:prstGeom>
          <a:noFill/>
        </p:spPr>
        <p:txBody>
          <a:bodyPr wrap="square" rtlCol="0">
            <a:spAutoFit/>
          </a:bodyPr>
          <a:lstStyle/>
          <a:p>
            <a:r>
              <a:rPr lang="it-IT" sz="1400" b="1" smtClean="0"/>
              <a:t>PUNTEGGIO FINALE RELATIVO A CIASCUNA DELLE DIMENSIONI INDAGATE</a:t>
            </a:r>
            <a:endParaRPr lang="it-IT" sz="1400" b="1"/>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0" y="114301"/>
            <a:ext cx="9143999" cy="738664"/>
          </a:xfrm>
          <a:prstGeom prst="rect">
            <a:avLst/>
          </a:prstGeom>
          <a:noFill/>
        </p:spPr>
        <p:txBody>
          <a:bodyPr wrap="square" rtlCol="0">
            <a:spAutoFit/>
          </a:bodyPr>
          <a:lstStyle/>
          <a:p>
            <a:pPr algn="ctr"/>
            <a:r>
              <a:rPr lang="it-IT" sz="2400" b="1" smtClean="0">
                <a:latin typeface="+mj-lt"/>
              </a:rPr>
              <a:t>L’ ANALISI SWOT CON GLI STAKEHOLDERS</a:t>
            </a:r>
          </a:p>
          <a:p>
            <a:endParaRPr lang="it-IT"/>
          </a:p>
        </p:txBody>
      </p:sp>
      <p:grpSp>
        <p:nvGrpSpPr>
          <p:cNvPr id="2" name="Gruppo 8"/>
          <p:cNvGrpSpPr/>
          <p:nvPr/>
        </p:nvGrpSpPr>
        <p:grpSpPr>
          <a:xfrm>
            <a:off x="7491814" y="6318000"/>
            <a:ext cx="1652186" cy="540000"/>
            <a:chOff x="-9144" y="6053328"/>
            <a:chExt cx="1652186" cy="540000"/>
          </a:xfrm>
        </p:grpSpPr>
        <p:sp>
          <p:nvSpPr>
            <p:cNvPr id="13" name="Rettangolo 12"/>
            <p:cNvSpPr/>
            <p:nvPr/>
          </p:nvSpPr>
          <p:spPr>
            <a:xfrm>
              <a:off x="-9144" y="6053328"/>
              <a:ext cx="1652186" cy="540000"/>
            </a:xfrm>
            <a:prstGeom prst="rect">
              <a:avLst/>
            </a:prstGeom>
            <a:solidFill>
              <a:srgbClr val="9900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Immagine 13" descr="Irpet_marchio bianco.emf"/>
            <p:cNvPicPr>
              <a:picLocks noChangeAspect="1"/>
            </p:cNvPicPr>
            <p:nvPr/>
          </p:nvPicPr>
          <p:blipFill>
            <a:blip r:embed="rId3" cstate="print"/>
            <a:stretch>
              <a:fillRect/>
            </a:stretch>
          </p:blipFill>
          <p:spPr>
            <a:xfrm>
              <a:off x="142844" y="6143644"/>
              <a:ext cx="1368000" cy="386608"/>
            </a:xfrm>
            <a:prstGeom prst="rect">
              <a:avLst/>
            </a:prstGeom>
          </p:spPr>
        </p:pic>
      </p:grpSp>
      <p:sp>
        <p:nvSpPr>
          <p:cNvPr id="30" name="CasellaDiTesto 29"/>
          <p:cNvSpPr txBox="1"/>
          <p:nvPr/>
        </p:nvSpPr>
        <p:spPr>
          <a:xfrm>
            <a:off x="4499992" y="5301208"/>
            <a:ext cx="936104" cy="276999"/>
          </a:xfrm>
          <a:prstGeom prst="rect">
            <a:avLst/>
          </a:prstGeom>
          <a:noFill/>
        </p:spPr>
        <p:txBody>
          <a:bodyPr wrap="square" rtlCol="0">
            <a:spAutoFit/>
          </a:bodyPr>
          <a:lstStyle/>
          <a:p>
            <a:r>
              <a:rPr lang="it-IT" sz="1200" b="1" smtClean="0">
                <a:solidFill>
                  <a:schemeClr val="bg1"/>
                </a:solidFill>
              </a:rPr>
              <a:t>42.1</a:t>
            </a:r>
            <a:endParaRPr lang="it-IT" sz="1200" b="1">
              <a:solidFill>
                <a:schemeClr val="bg1"/>
              </a:solidFill>
            </a:endParaRPr>
          </a:p>
        </p:txBody>
      </p:sp>
      <p:graphicFrame>
        <p:nvGraphicFramePr>
          <p:cNvPr id="10" name="Tabella 9"/>
          <p:cNvGraphicFramePr>
            <a:graphicFrameLocks noGrp="1"/>
          </p:cNvGraphicFramePr>
          <p:nvPr/>
        </p:nvGraphicFramePr>
        <p:xfrm>
          <a:off x="395536" y="980728"/>
          <a:ext cx="8496944" cy="5040560"/>
        </p:xfrm>
        <a:graphic>
          <a:graphicData uri="http://schemas.openxmlformats.org/drawingml/2006/table">
            <a:tbl>
              <a:tblPr/>
              <a:tblGrid>
                <a:gridCol w="1080120"/>
                <a:gridCol w="4104796"/>
                <a:gridCol w="3312028"/>
              </a:tblGrid>
              <a:tr h="302375">
                <a:tc>
                  <a:txBody>
                    <a:bodyPr/>
                    <a:lstStyle/>
                    <a:p>
                      <a:pPr algn="ctr">
                        <a:lnSpc>
                          <a:spcPct val="115000"/>
                        </a:lnSpc>
                        <a:spcAft>
                          <a:spcPts val="0"/>
                        </a:spcAft>
                      </a:pPr>
                      <a:endParaRPr lang="it-IT" sz="1400">
                        <a:latin typeface="Calibri"/>
                        <a:ea typeface="Calibri"/>
                        <a:cs typeface="Times New Roman"/>
                      </a:endParaRPr>
                    </a:p>
                  </a:txBody>
                  <a:tcPr marL="64755" marR="64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b="1">
                          <a:latin typeface="Calibri"/>
                          <a:ea typeface="Calibri"/>
                          <a:cs typeface="Times New Roman"/>
                        </a:rPr>
                        <a:t>Opportunità</a:t>
                      </a:r>
                      <a:endParaRPr lang="it-IT" sz="1400">
                        <a:latin typeface="Calibri"/>
                        <a:ea typeface="Calibri"/>
                        <a:cs typeface="Times New Roman"/>
                      </a:endParaRPr>
                    </a:p>
                  </a:txBody>
                  <a:tcPr marL="64755" marR="64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b="1">
                          <a:latin typeface="Calibri"/>
                          <a:ea typeface="Calibri"/>
                          <a:cs typeface="Times New Roman"/>
                        </a:rPr>
                        <a:t>Minacce</a:t>
                      </a:r>
                      <a:endParaRPr lang="it-IT" sz="1400">
                        <a:latin typeface="Calibri"/>
                        <a:ea typeface="Calibri"/>
                        <a:cs typeface="Times New Roman"/>
                      </a:endParaRPr>
                    </a:p>
                  </a:txBody>
                  <a:tcPr marL="64755" marR="64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692">
                <a:tc>
                  <a:txBody>
                    <a:bodyPr/>
                    <a:lstStyle/>
                    <a:p>
                      <a:pPr algn="ctr">
                        <a:lnSpc>
                          <a:spcPct val="115000"/>
                        </a:lnSpc>
                        <a:spcAft>
                          <a:spcPts val="0"/>
                        </a:spcAft>
                      </a:pPr>
                      <a:r>
                        <a:rPr lang="it-IT" sz="1400" b="1">
                          <a:latin typeface="Calibri"/>
                          <a:ea typeface="Calibri"/>
                          <a:cs typeface="Times New Roman"/>
                        </a:rPr>
                        <a:t>Punti di Forza</a:t>
                      </a:r>
                      <a:endParaRPr lang="it-IT" sz="1400">
                        <a:latin typeface="Calibri"/>
                        <a:ea typeface="Calibri"/>
                        <a:cs typeface="Times New Roman"/>
                      </a:endParaRPr>
                    </a:p>
                  </a:txBody>
                  <a:tcPr marL="64755" marR="64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endParaRPr lang="it-IT" sz="1400">
                        <a:latin typeface="Times New Roman"/>
                        <a:ea typeface="Calibri"/>
                        <a:cs typeface="Times New Roman"/>
                      </a:endParaRPr>
                    </a:p>
                    <a:p>
                      <a:pPr marL="342900" lvl="0" indent="-342900">
                        <a:lnSpc>
                          <a:spcPct val="115000"/>
                        </a:lnSpc>
                        <a:spcAft>
                          <a:spcPts val="0"/>
                        </a:spcAft>
                        <a:buFont typeface="Symbol"/>
                        <a:buChar char=""/>
                      </a:pPr>
                      <a:r>
                        <a:rPr lang="it-IT" sz="1400">
                          <a:latin typeface="Times New Roman"/>
                          <a:ea typeface="Calibri"/>
                          <a:cs typeface="Times New Roman"/>
                        </a:rPr>
                        <a:t>Il </a:t>
                      </a:r>
                      <a:r>
                        <a:rPr lang="it-IT" sz="1400" b="1">
                          <a:latin typeface="Times New Roman"/>
                          <a:ea typeface="Calibri"/>
                          <a:cs typeface="Times New Roman"/>
                        </a:rPr>
                        <a:t>trend del crocierismo </a:t>
                      </a:r>
                      <a:r>
                        <a:rPr lang="it-IT" sz="1400">
                          <a:latin typeface="Times New Roman"/>
                          <a:ea typeface="Calibri"/>
                          <a:cs typeface="Times New Roman"/>
                        </a:rPr>
                        <a:t>in ascesa nel mondo e nel mediterraneo e la capacità di recupero Livorno </a:t>
                      </a:r>
                      <a:endParaRPr lang="it-IT" sz="1400">
                        <a:latin typeface="Calibri"/>
                        <a:ea typeface="Calibri"/>
                        <a:cs typeface="Times New Roman"/>
                      </a:endParaRPr>
                    </a:p>
                    <a:p>
                      <a:pPr marL="342900" lvl="0" indent="-342900">
                        <a:lnSpc>
                          <a:spcPct val="115000"/>
                        </a:lnSpc>
                        <a:spcAft>
                          <a:spcPts val="0"/>
                        </a:spcAft>
                        <a:buFont typeface="Symbol"/>
                        <a:buChar char=""/>
                      </a:pPr>
                      <a:r>
                        <a:rPr lang="it-IT" sz="1400">
                          <a:latin typeface="Times New Roman"/>
                          <a:ea typeface="Calibri"/>
                          <a:cs typeface="Times New Roman"/>
                        </a:rPr>
                        <a:t>Gli </a:t>
                      </a:r>
                      <a:r>
                        <a:rPr lang="it-IT" sz="1400" b="1">
                          <a:latin typeface="Times New Roman"/>
                          <a:ea typeface="Calibri"/>
                          <a:cs typeface="Times New Roman"/>
                        </a:rPr>
                        <a:t>investimenti </a:t>
                      </a:r>
                      <a:r>
                        <a:rPr lang="it-IT" sz="1400">
                          <a:latin typeface="Times New Roman"/>
                          <a:ea typeface="Calibri"/>
                          <a:cs typeface="Times New Roman"/>
                        </a:rPr>
                        <a:t>infrastrutturali fatti e previsti per il porto. Il possibile recupero dell’Home Port</a:t>
                      </a:r>
                      <a:endParaRPr lang="it-IT" sz="1400">
                        <a:latin typeface="Calibri"/>
                        <a:ea typeface="Calibri"/>
                        <a:cs typeface="Times New Roman"/>
                      </a:endParaRPr>
                    </a:p>
                    <a:p>
                      <a:pPr marL="342900" lvl="0" indent="-342900">
                        <a:lnSpc>
                          <a:spcPct val="115000"/>
                        </a:lnSpc>
                        <a:spcAft>
                          <a:spcPts val="0"/>
                        </a:spcAft>
                        <a:buFont typeface="Symbol"/>
                        <a:buChar char=""/>
                      </a:pPr>
                      <a:r>
                        <a:rPr lang="it-IT" sz="1400">
                          <a:latin typeface="Times New Roman"/>
                          <a:ea typeface="Calibri"/>
                          <a:cs typeface="Times New Roman"/>
                        </a:rPr>
                        <a:t>Livorno, porta di accesso dal mare alla Toscana</a:t>
                      </a:r>
                      <a:endParaRPr lang="it-IT" sz="1400">
                        <a:latin typeface="Calibri"/>
                        <a:ea typeface="Calibri"/>
                        <a:cs typeface="Times New Roman"/>
                      </a:endParaRPr>
                    </a:p>
                    <a:p>
                      <a:pPr marL="342900" lvl="0" indent="-342900">
                        <a:lnSpc>
                          <a:spcPct val="115000"/>
                        </a:lnSpc>
                        <a:spcAft>
                          <a:spcPts val="0"/>
                        </a:spcAft>
                        <a:buFont typeface="Symbol"/>
                        <a:buChar char=""/>
                      </a:pPr>
                      <a:r>
                        <a:rPr lang="it-IT" sz="1400">
                          <a:latin typeface="Times New Roman"/>
                          <a:ea typeface="Calibri"/>
                          <a:cs typeface="Times New Roman"/>
                        </a:rPr>
                        <a:t>Le caratteristiche dei crocieristi. I repeaters come tratto caratterizzante del crocierismo e i nuovi turisti esperienziali.</a:t>
                      </a:r>
                      <a:endParaRPr lang="it-IT" sz="1400">
                        <a:latin typeface="Calibri"/>
                        <a:ea typeface="Calibri"/>
                        <a:cs typeface="Times New Roman"/>
                      </a:endParaRPr>
                    </a:p>
                  </a:txBody>
                  <a:tcPr marL="64755" marR="64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42900" lvl="0" indent="-342900">
                        <a:lnSpc>
                          <a:spcPct val="115000"/>
                        </a:lnSpc>
                        <a:spcAft>
                          <a:spcPts val="0"/>
                        </a:spcAft>
                        <a:buFont typeface="Symbol"/>
                        <a:buChar char=""/>
                      </a:pPr>
                      <a:r>
                        <a:rPr lang="it-IT" sz="1400">
                          <a:latin typeface="Times New Roman"/>
                          <a:ea typeface="Calibri"/>
                          <a:cs typeface="Times New Roman"/>
                        </a:rPr>
                        <a:t>Elevato grado di </a:t>
                      </a:r>
                      <a:r>
                        <a:rPr lang="it-IT" sz="1400" b="1">
                          <a:latin typeface="Times New Roman"/>
                          <a:ea typeface="Calibri"/>
                          <a:cs typeface="Times New Roman"/>
                        </a:rPr>
                        <a:t>concorrenza</a:t>
                      </a:r>
                      <a:r>
                        <a:rPr lang="it-IT" sz="1400">
                          <a:latin typeface="Times New Roman"/>
                          <a:ea typeface="Calibri"/>
                          <a:cs typeface="Times New Roman"/>
                        </a:rPr>
                        <a:t> tra i diversi porti destinazione </a:t>
                      </a:r>
                      <a:r>
                        <a:rPr lang="it-IT" sz="1400" b="1">
                          <a:latin typeface="Times New Roman"/>
                          <a:ea typeface="Calibri"/>
                          <a:cs typeface="Times New Roman"/>
                        </a:rPr>
                        <a:t>e volatilità </a:t>
                      </a:r>
                      <a:r>
                        <a:rPr lang="it-IT" sz="1400">
                          <a:latin typeface="Times New Roman"/>
                          <a:ea typeface="Calibri"/>
                          <a:cs typeface="Times New Roman"/>
                        </a:rPr>
                        <a:t>dei flussi</a:t>
                      </a:r>
                      <a:endParaRPr lang="it-IT" sz="1400">
                        <a:latin typeface="Calibri"/>
                        <a:ea typeface="Calibri"/>
                        <a:cs typeface="Times New Roman"/>
                      </a:endParaRPr>
                    </a:p>
                    <a:p>
                      <a:pPr marL="342900" lvl="0" indent="-342900">
                        <a:lnSpc>
                          <a:spcPct val="115000"/>
                        </a:lnSpc>
                        <a:spcAft>
                          <a:spcPts val="0"/>
                        </a:spcAft>
                        <a:buFont typeface="Symbol"/>
                        <a:buChar char=""/>
                      </a:pPr>
                      <a:r>
                        <a:rPr lang="it-IT" sz="1400">
                          <a:latin typeface="Times New Roman"/>
                          <a:ea typeface="Calibri"/>
                          <a:cs typeface="Times New Roman"/>
                        </a:rPr>
                        <a:t>I costi della </a:t>
                      </a:r>
                      <a:r>
                        <a:rPr lang="it-IT" sz="1400" b="1">
                          <a:latin typeface="Times New Roman"/>
                          <a:ea typeface="Calibri"/>
                          <a:cs typeface="Times New Roman"/>
                        </a:rPr>
                        <a:t>transizione</a:t>
                      </a:r>
                      <a:r>
                        <a:rPr lang="it-IT" sz="1400">
                          <a:latin typeface="Times New Roman"/>
                          <a:ea typeface="Calibri"/>
                          <a:cs typeface="Times New Roman"/>
                        </a:rPr>
                        <a:t>. Eventuale ritardo o mancato compimento dei miglioramenti infrastrutturali previsti.</a:t>
                      </a:r>
                      <a:endParaRPr lang="it-IT" sz="1400">
                        <a:latin typeface="Calibri"/>
                        <a:ea typeface="Calibri"/>
                        <a:cs typeface="Times New Roman"/>
                      </a:endParaRPr>
                    </a:p>
                    <a:p>
                      <a:pPr marL="342900" lvl="0" indent="-342900">
                        <a:lnSpc>
                          <a:spcPct val="115000"/>
                        </a:lnSpc>
                        <a:spcAft>
                          <a:spcPts val="0"/>
                        </a:spcAft>
                        <a:buFont typeface="Symbol"/>
                        <a:buChar char=""/>
                      </a:pPr>
                      <a:r>
                        <a:rPr lang="it-IT" sz="1400">
                          <a:latin typeface="Times New Roman"/>
                          <a:ea typeface="Calibri"/>
                          <a:cs typeface="Times New Roman"/>
                        </a:rPr>
                        <a:t>La </a:t>
                      </a:r>
                      <a:r>
                        <a:rPr lang="it-IT" sz="1400" b="1">
                          <a:latin typeface="Times New Roman"/>
                          <a:ea typeface="Calibri"/>
                          <a:cs typeface="Times New Roman"/>
                        </a:rPr>
                        <a:t>mancanza di coordinamento </a:t>
                      </a:r>
                      <a:r>
                        <a:rPr lang="it-IT" sz="1400">
                          <a:latin typeface="Times New Roman"/>
                          <a:ea typeface="Calibri"/>
                          <a:cs typeface="Times New Roman"/>
                        </a:rPr>
                        <a:t>tra i soggetti </a:t>
                      </a:r>
                      <a:endParaRPr lang="it-IT" sz="1400">
                        <a:latin typeface="Calibri"/>
                        <a:ea typeface="Calibri"/>
                        <a:cs typeface="Times New Roman"/>
                      </a:endParaRPr>
                    </a:p>
                    <a:p>
                      <a:pPr marL="342900" lvl="0" indent="-342900">
                        <a:lnSpc>
                          <a:spcPct val="115000"/>
                        </a:lnSpc>
                        <a:spcAft>
                          <a:spcPts val="0"/>
                        </a:spcAft>
                        <a:buFont typeface="Symbol"/>
                        <a:buChar char=""/>
                      </a:pPr>
                      <a:r>
                        <a:rPr lang="it-IT" sz="1400" b="0">
                          <a:latin typeface="Times New Roman"/>
                          <a:ea typeface="Calibri"/>
                          <a:cs typeface="Times New Roman"/>
                        </a:rPr>
                        <a:t>La</a:t>
                      </a:r>
                      <a:r>
                        <a:rPr lang="it-IT" sz="1400" b="1">
                          <a:latin typeface="Times New Roman"/>
                          <a:ea typeface="Calibri"/>
                          <a:cs typeface="Times New Roman"/>
                        </a:rPr>
                        <a:t> crisi</a:t>
                      </a:r>
                      <a:r>
                        <a:rPr lang="it-IT" sz="1400">
                          <a:latin typeface="Times New Roman"/>
                          <a:ea typeface="Calibri"/>
                          <a:cs typeface="Times New Roman"/>
                        </a:rPr>
                        <a:t> aumenta l’avversione al rischio dei soggetti privati e limita le risorse pubbliche da investire nel settore</a:t>
                      </a:r>
                      <a:endParaRPr lang="it-IT" sz="1400">
                        <a:latin typeface="Calibri"/>
                        <a:ea typeface="Calibri"/>
                        <a:cs typeface="Times New Roman"/>
                      </a:endParaRPr>
                    </a:p>
                  </a:txBody>
                  <a:tcPr marL="64755" marR="64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9493">
                <a:tc>
                  <a:txBody>
                    <a:bodyPr/>
                    <a:lstStyle/>
                    <a:p>
                      <a:pPr algn="ctr">
                        <a:lnSpc>
                          <a:spcPct val="115000"/>
                        </a:lnSpc>
                        <a:spcAft>
                          <a:spcPts val="0"/>
                        </a:spcAft>
                      </a:pPr>
                      <a:r>
                        <a:rPr lang="it-IT" sz="1400" b="1">
                          <a:latin typeface="Calibri"/>
                          <a:ea typeface="Calibri"/>
                          <a:cs typeface="Times New Roman"/>
                        </a:rPr>
                        <a:t>Punti di debolezza</a:t>
                      </a:r>
                      <a:endParaRPr lang="it-IT" sz="1400">
                        <a:latin typeface="Calibri"/>
                        <a:ea typeface="Calibri"/>
                        <a:cs typeface="Times New Roman"/>
                      </a:endParaRPr>
                    </a:p>
                  </a:txBody>
                  <a:tcPr marL="64755" marR="64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t-IT" sz="1400">
                        <a:latin typeface="Calibri"/>
                        <a:ea typeface="Calibri"/>
                        <a:cs typeface="Times New Roman"/>
                      </a:endParaRPr>
                    </a:p>
                    <a:p>
                      <a:pPr marL="342900" lvl="0" indent="-342900">
                        <a:lnSpc>
                          <a:spcPct val="115000"/>
                        </a:lnSpc>
                        <a:spcAft>
                          <a:spcPts val="0"/>
                        </a:spcAft>
                        <a:buFont typeface="Symbol"/>
                        <a:buChar char=""/>
                      </a:pPr>
                      <a:r>
                        <a:rPr lang="it-IT" sz="1400">
                          <a:latin typeface="Times New Roman"/>
                          <a:ea typeface="Calibri"/>
                          <a:cs typeface="Times New Roman"/>
                        </a:rPr>
                        <a:t>Il porto che  verrà, </a:t>
                      </a:r>
                      <a:r>
                        <a:rPr lang="it-IT" sz="1400" b="1">
                          <a:latin typeface="Times New Roman"/>
                          <a:ea typeface="Calibri"/>
                          <a:cs typeface="Times New Roman"/>
                        </a:rPr>
                        <a:t>ciò che resta da fare</a:t>
                      </a:r>
                      <a:r>
                        <a:rPr lang="it-IT" sz="1400">
                          <a:latin typeface="Times New Roman"/>
                          <a:ea typeface="Calibri"/>
                          <a:cs typeface="Times New Roman"/>
                        </a:rPr>
                        <a:t>.</a:t>
                      </a:r>
                      <a:endParaRPr lang="it-IT" sz="1400">
                        <a:latin typeface="Calibri"/>
                        <a:ea typeface="Calibri"/>
                        <a:cs typeface="Times New Roman"/>
                      </a:endParaRPr>
                    </a:p>
                    <a:p>
                      <a:pPr marL="342900" lvl="0" indent="-342900">
                        <a:lnSpc>
                          <a:spcPct val="115000"/>
                        </a:lnSpc>
                        <a:spcAft>
                          <a:spcPts val="0"/>
                        </a:spcAft>
                        <a:buFont typeface="Symbol"/>
                        <a:buChar char=""/>
                      </a:pPr>
                      <a:r>
                        <a:rPr lang="it-IT" sz="1400">
                          <a:latin typeface="Times New Roman"/>
                          <a:ea typeface="Calibri"/>
                          <a:cs typeface="Times New Roman"/>
                        </a:rPr>
                        <a:t>Insufficiente diffusione della “</a:t>
                      </a:r>
                      <a:r>
                        <a:rPr lang="it-IT" sz="1400" b="1">
                          <a:latin typeface="Times New Roman"/>
                          <a:ea typeface="Calibri"/>
                          <a:cs typeface="Times New Roman"/>
                        </a:rPr>
                        <a:t>vision” del turismo </a:t>
                      </a:r>
                      <a:r>
                        <a:rPr lang="it-IT" sz="1400">
                          <a:latin typeface="Times New Roman"/>
                          <a:ea typeface="Calibri"/>
                          <a:cs typeface="Times New Roman"/>
                        </a:rPr>
                        <a:t>come attività economica cruciale.</a:t>
                      </a:r>
                      <a:endParaRPr lang="it-IT" sz="1400">
                        <a:latin typeface="Calibri"/>
                        <a:ea typeface="Calibri"/>
                        <a:cs typeface="Times New Roman"/>
                      </a:endParaRPr>
                    </a:p>
                    <a:p>
                      <a:pPr marL="342900" lvl="0" indent="-342900">
                        <a:lnSpc>
                          <a:spcPct val="115000"/>
                        </a:lnSpc>
                        <a:spcAft>
                          <a:spcPts val="0"/>
                        </a:spcAft>
                        <a:buFont typeface="Symbol"/>
                        <a:buChar char=""/>
                      </a:pPr>
                      <a:r>
                        <a:rPr lang="it-IT" sz="1400">
                          <a:latin typeface="Times New Roman"/>
                          <a:ea typeface="Calibri"/>
                          <a:cs typeface="Times New Roman"/>
                        </a:rPr>
                        <a:t> Il </a:t>
                      </a:r>
                      <a:r>
                        <a:rPr lang="it-IT" sz="1400" b="1">
                          <a:latin typeface="Times New Roman"/>
                          <a:ea typeface="Calibri"/>
                          <a:cs typeface="Times New Roman"/>
                        </a:rPr>
                        <a:t>potenziale di attrattività turistica non sfruttato </a:t>
                      </a:r>
                      <a:r>
                        <a:rPr lang="it-IT" sz="1400">
                          <a:latin typeface="Times New Roman"/>
                          <a:ea typeface="Calibri"/>
                          <a:cs typeface="Times New Roman"/>
                        </a:rPr>
                        <a:t>o non ben comunicato </a:t>
                      </a:r>
                      <a:endParaRPr lang="it-IT" sz="1400">
                        <a:latin typeface="Calibri"/>
                        <a:ea typeface="Calibri"/>
                        <a:cs typeface="Times New Roman"/>
                      </a:endParaRPr>
                    </a:p>
                    <a:p>
                      <a:pPr marL="342900" lvl="0" indent="-342900">
                        <a:lnSpc>
                          <a:spcPct val="115000"/>
                        </a:lnSpc>
                        <a:spcAft>
                          <a:spcPts val="0"/>
                        </a:spcAft>
                        <a:buFont typeface="Symbol"/>
                        <a:buChar char=""/>
                      </a:pPr>
                      <a:r>
                        <a:rPr lang="it-IT" sz="1400" b="1">
                          <a:latin typeface="Times New Roman"/>
                          <a:ea typeface="Calibri"/>
                          <a:cs typeface="Times New Roman"/>
                        </a:rPr>
                        <a:t>Il decoro </a:t>
                      </a:r>
                      <a:r>
                        <a:rPr lang="it-IT" sz="1400">
                          <a:latin typeface="Times New Roman"/>
                          <a:ea typeface="Calibri"/>
                          <a:cs typeface="Times New Roman"/>
                        </a:rPr>
                        <a:t>dell’ambiente urbano</a:t>
                      </a:r>
                      <a:endParaRPr lang="it-IT" sz="1400">
                        <a:latin typeface="Calibri"/>
                        <a:ea typeface="Calibri"/>
                        <a:cs typeface="Times New Roman"/>
                      </a:endParaRPr>
                    </a:p>
                    <a:p>
                      <a:pPr marL="342900" lvl="0" indent="-342900">
                        <a:lnSpc>
                          <a:spcPct val="115000"/>
                        </a:lnSpc>
                        <a:spcAft>
                          <a:spcPts val="0"/>
                        </a:spcAft>
                        <a:buFont typeface="Symbol"/>
                        <a:buChar char=""/>
                      </a:pPr>
                      <a:r>
                        <a:rPr lang="it-IT" sz="1400">
                          <a:latin typeface="Times New Roman"/>
                          <a:ea typeface="Calibri"/>
                          <a:cs typeface="Times New Roman"/>
                        </a:rPr>
                        <a:t>Insufficiente </a:t>
                      </a:r>
                      <a:r>
                        <a:rPr lang="it-IT" sz="1400" b="1">
                          <a:latin typeface="Times New Roman"/>
                          <a:ea typeface="Calibri"/>
                          <a:cs typeface="Times New Roman"/>
                        </a:rPr>
                        <a:t>cultura della collaborazione istituzionale </a:t>
                      </a:r>
                      <a:r>
                        <a:rPr lang="it-IT" sz="1400">
                          <a:latin typeface="Times New Roman"/>
                          <a:ea typeface="Calibri"/>
                          <a:cs typeface="Times New Roman"/>
                        </a:rPr>
                        <a:t>e dell’abitudine al coordinamento</a:t>
                      </a:r>
                      <a:endParaRPr lang="it-IT" sz="1400">
                        <a:latin typeface="Calibri"/>
                        <a:ea typeface="Calibri"/>
                        <a:cs typeface="Times New Roman"/>
                      </a:endParaRPr>
                    </a:p>
                  </a:txBody>
                  <a:tcPr marL="64755" marR="64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it-IT"/>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4333</TotalTime>
  <Words>6584</Words>
  <Application>Microsoft Office PowerPoint</Application>
  <PresentationFormat>Presentazione su schermo (4:3)</PresentationFormat>
  <Paragraphs>2179</Paragraphs>
  <Slides>26</Slides>
  <Notes>26</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vector>
  </TitlesOfParts>
  <Company>Olidata S.p.A.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conti</dc:creator>
  <cp:lastModifiedBy>conti</cp:lastModifiedBy>
  <cp:revision>403</cp:revision>
  <dcterms:created xsi:type="dcterms:W3CDTF">2018-05-03T09:44:59Z</dcterms:created>
  <dcterms:modified xsi:type="dcterms:W3CDTF">2018-07-18T12:40:21Z</dcterms:modified>
</cp:coreProperties>
</file>